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0" d="100"/>
          <a:sy n="120" d="100"/>
        </p:scale>
        <p:origin x="200" y="5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828cae591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828cae591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720980ec9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720980ec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720980ec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720980ec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87c28a65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87c28a65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Theta Join</a:t>
            </a:r>
            <a:endParaRPr/>
          </a:p>
          <a:p>
            <a:pPr marL="0" lvl="0" indent="0" algn="l" rtl="0">
              <a:spcBef>
                <a:spcPts val="0"/>
              </a:spcBef>
              <a:spcAft>
                <a:spcPts val="0"/>
              </a:spcAft>
              <a:buNone/>
            </a:pPr>
            <a:r>
              <a:rPr lang="en"/>
              <a:t>Why Oracle is not projecting b</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828cae591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828cae591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720980ec9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720980ec9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720980ec9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720980ec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720980ec9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720980ec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828cae591_5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828cae591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720980ec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720980ec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720980e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720980e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i="1">
                <a:solidFill>
                  <a:srgbClr val="333333"/>
                </a:solidFill>
                <a:latin typeface="Georgia"/>
                <a:ea typeface="Georgia"/>
                <a:cs typeface="Georgia"/>
                <a:sym typeface="Georgia"/>
              </a:rPr>
              <a:t>Normalization</a:t>
            </a:r>
            <a:r>
              <a:rPr lang="en" sz="1200">
                <a:solidFill>
                  <a:srgbClr val="333333"/>
                </a:solidFill>
                <a:latin typeface="Georgia"/>
                <a:ea typeface="Georgia"/>
                <a:cs typeface="Georgia"/>
                <a:sym typeface="Georgia"/>
              </a:rPr>
              <a:t> is used to minimize redundancy and update anomalies. When the same piece of data is stored in multiple locations, it leads to </a:t>
            </a:r>
            <a:r>
              <a:rPr lang="en" sz="1200" b="1" i="1">
                <a:solidFill>
                  <a:srgbClr val="333333"/>
                </a:solidFill>
                <a:latin typeface="Georgia"/>
                <a:ea typeface="Georgia"/>
                <a:cs typeface="Georgia"/>
                <a:sym typeface="Georgia"/>
              </a:rPr>
              <a:t>data redundancy</a:t>
            </a:r>
            <a:r>
              <a:rPr lang="en" sz="1200" i="1">
                <a:solidFill>
                  <a:srgbClr val="333333"/>
                </a:solidFill>
                <a:latin typeface="Georgia"/>
                <a:ea typeface="Georgia"/>
                <a:cs typeface="Georgia"/>
                <a:sym typeface="Georgia"/>
              </a:rPr>
              <a:t>. </a:t>
            </a:r>
            <a:r>
              <a:rPr lang="en" sz="1200">
                <a:solidFill>
                  <a:srgbClr val="333333"/>
                </a:solidFill>
                <a:latin typeface="Georgia"/>
                <a:ea typeface="Georgia"/>
                <a:cs typeface="Georgia"/>
                <a:sym typeface="Georgia"/>
              </a:rPr>
              <a:t>Due to data redundancy there is an increase in storage space. Data redundancy causes</a:t>
            </a:r>
            <a:r>
              <a:rPr lang="en" sz="1200" i="1">
                <a:solidFill>
                  <a:srgbClr val="333333"/>
                </a:solidFill>
                <a:latin typeface="Georgia"/>
                <a:ea typeface="Georgia"/>
                <a:cs typeface="Georgia"/>
                <a:sym typeface="Georgia"/>
              </a:rPr>
              <a:t> </a:t>
            </a:r>
            <a:r>
              <a:rPr lang="en" sz="1200" b="1" i="1">
                <a:solidFill>
                  <a:srgbClr val="333333"/>
                </a:solidFill>
                <a:latin typeface="Georgia"/>
                <a:ea typeface="Georgia"/>
                <a:cs typeface="Georgia"/>
                <a:sym typeface="Georgia"/>
              </a:rPr>
              <a:t>data inconsistency</a:t>
            </a:r>
            <a:r>
              <a:rPr lang="en" sz="1200" i="1">
                <a:solidFill>
                  <a:srgbClr val="333333"/>
                </a:solidFill>
                <a:latin typeface="Georgia"/>
                <a:ea typeface="Georgia"/>
                <a:cs typeface="Georgia"/>
                <a:sym typeface="Georgia"/>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720980ec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720980ec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4720980ec9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720980ec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Theta join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828cae591_5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828cae591_5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828cae591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828cae591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7219757e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7219757e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828cae591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828cae591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828cae591_5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828cae591_5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828cae59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828cae59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828cae591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828cae59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SORT, INDEX JOIN (why not using hash join as occupation id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828cae591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4828cae59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87c28a6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87c28a6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828cae591_5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828cae591_5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828cae591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828cae591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828cae591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828cae59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828cae591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828cae591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Theta join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828cae591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828cae59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720980ec9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720980ec9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doesn’t work in Hive, so we had to change the query to be JOIN rather than nested IN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720980ec9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720980ec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Nested Loops join iterates through one table to look up values in the other table to join. Hash Join can’t do that. Since we have an index being used on the occupation id, doing table lookups is very efficient and thus we use nested loops join instead of hash join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720980ec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720980ec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986a675d5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4986a675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Only 100,000 rows, ~3 MB of data</a:t>
            </a:r>
            <a:endParaRPr/>
          </a:p>
          <a:p>
            <a:pPr marL="0" lvl="0" indent="0" algn="l" rtl="0">
              <a:spcBef>
                <a:spcPts val="0"/>
              </a:spcBef>
              <a:spcAft>
                <a:spcPts val="0"/>
              </a:spcAft>
              <a:buNone/>
            </a:pPr>
            <a:r>
              <a:rPr lang="en"/>
              <a:t>When looking at the Hive logs, the Map and Reduce functions only take a few seconds, but then the total time taken is much longer. This indicates that overhead is taking place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828cae591_4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828cae591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487c28a65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487c28a65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828cae591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4828cae591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986a675d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986a675d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Duplicate rows from zipcodes having multiple cities per zipcode</a:t>
            </a:r>
            <a:endParaRPr/>
          </a:p>
          <a:p>
            <a:pPr marL="0" lvl="0" indent="0" algn="l" rtl="0">
              <a:spcBef>
                <a:spcPts val="0"/>
              </a:spcBef>
              <a:spcAft>
                <a:spcPts val="0"/>
              </a:spcAft>
              <a:buNone/>
            </a:pPr>
            <a:r>
              <a:rPr lang="en"/>
              <a:t>We remove commas because we upload data to Hive using comma separated values</a:t>
            </a:r>
            <a:endParaRPr/>
          </a:p>
          <a:p>
            <a:pPr marL="0" lvl="0" indent="0" algn="l" rtl="0">
              <a:spcBef>
                <a:spcPts val="0"/>
              </a:spcBef>
              <a:spcAft>
                <a:spcPts val="0"/>
              </a:spcAft>
              <a:buNone/>
            </a:pPr>
            <a:r>
              <a:rPr lang="en"/>
              <a:t>Hive doesn’t accept header column names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828cae591_5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828cae591_5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4720980e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4720980e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828cae5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828cae5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87c28a658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87c28a658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radeepsalunke/MovieLens-Hive-Vs-SQ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grouplens.org/datasets/movielens/100k/"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297200"/>
            <a:ext cx="8520600" cy="2052600"/>
          </a:xfrm>
          <a:prstGeom prst="rect">
            <a:avLst/>
          </a:prstGeom>
        </p:spPr>
        <p:txBody>
          <a:bodyPr spcFirstLastPara="1" wrap="square" lIns="91425" tIns="91425" rIns="91425" bIns="91425" anchor="b" anchorCtr="0">
            <a:noAutofit/>
          </a:bodyPr>
          <a:lstStyle/>
          <a:p>
            <a:pPr lvl="0"/>
            <a:r>
              <a:rPr lang="en" dirty="0"/>
              <a:t> PROJECT</a:t>
            </a:r>
            <a:br>
              <a:rPr lang="en" dirty="0"/>
            </a:br>
            <a:r>
              <a:rPr lang="en-US" b="1" dirty="0">
                <a:hlinkClick r:id="rId3"/>
              </a:rPr>
              <a:t>MovieLens-Hive-Vs-SQL</a:t>
            </a:r>
            <a:endParaRPr dirty="0"/>
          </a:p>
        </p:txBody>
      </p:sp>
      <p:sp>
        <p:nvSpPr>
          <p:cNvPr id="55" name="Google Shape;55;p13"/>
          <p:cNvSpPr txBox="1">
            <a:spLocks noGrp="1"/>
          </p:cNvSpPr>
          <p:nvPr>
            <p:ph type="subTitle" idx="1"/>
          </p:nvPr>
        </p:nvSpPr>
        <p:spPr>
          <a:xfrm>
            <a:off x="311700" y="23498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rgbClr val="000000"/>
                </a:solidFill>
              </a:rPr>
              <a:t>Pradeep </a:t>
            </a:r>
            <a:r>
              <a:rPr lang="en" dirty="0" err="1">
                <a:solidFill>
                  <a:srgbClr val="000000"/>
                </a:solidFill>
              </a:rPr>
              <a:t>Salunke</a:t>
            </a:r>
            <a:endParaRPr dirty="0">
              <a:solidFill>
                <a:srgbClr val="000000"/>
              </a:solidFill>
            </a:endParaRPr>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Clr>
                <a:schemeClr val="dk1"/>
              </a:buClr>
              <a:buSzPts val="1100"/>
              <a:buFont typeface="Arial"/>
              <a:buNone/>
            </a:pP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Query 2 </a:t>
            </a:r>
            <a:endParaRPr sz="1200" b="1" i="1"/>
          </a:p>
          <a:p>
            <a:pPr marL="0" lvl="0" indent="0" algn="ctr" rtl="0">
              <a:lnSpc>
                <a:spcPct val="115000"/>
              </a:lnSpc>
              <a:spcBef>
                <a:spcPts val="0"/>
              </a:spcBef>
              <a:spcAft>
                <a:spcPts val="0"/>
              </a:spcAft>
              <a:buNone/>
            </a:pPr>
            <a:endParaRPr sz="1400" b="1" i="1"/>
          </a:p>
          <a:p>
            <a:pPr marL="0" lvl="0" indent="0" algn="ctr" rtl="0">
              <a:lnSpc>
                <a:spcPct val="115000"/>
              </a:lnSpc>
              <a:spcBef>
                <a:spcPts val="0"/>
              </a:spcBef>
              <a:spcAft>
                <a:spcPts val="0"/>
              </a:spcAft>
              <a:buClr>
                <a:schemeClr val="dk1"/>
              </a:buClr>
              <a:buSzPts val="1100"/>
              <a:buFont typeface="Arial"/>
              <a:buNone/>
            </a:pPr>
            <a:r>
              <a:rPr lang="en" sz="1400" b="1" i="1"/>
              <a:t>Most popular movies among women</a:t>
            </a:r>
            <a:endParaRPr sz="1400"/>
          </a:p>
        </p:txBody>
      </p:sp>
      <p:sp>
        <p:nvSpPr>
          <p:cNvPr id="120" name="Google Shape;120;p22"/>
          <p:cNvSpPr txBox="1">
            <a:spLocks noGrp="1"/>
          </p:cNvSpPr>
          <p:nvPr>
            <p:ph type="body" idx="1"/>
          </p:nvPr>
        </p:nvSpPr>
        <p:spPr>
          <a:xfrm>
            <a:off x="311700" y="1727100"/>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100">
                <a:solidFill>
                  <a:schemeClr val="dk1"/>
                </a:solidFill>
              </a:rPr>
              <a:t>SELECT m.movieid, m.title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FROM movie m</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INNER JOIN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SELECT d.userid, d.itemid, d.rating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FROM data d</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INNER JOIN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SELECT userid, gender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FROM users</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WHERE gender = 'F') f</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ON d.userid = f.userid</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       WHERE d.rating = 5) d</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ON m.movieid = d.itemid​</a:t>
            </a:r>
            <a:endParaRPr/>
          </a:p>
        </p:txBody>
      </p:sp>
      <p:sp>
        <p:nvSpPr>
          <p:cNvPr id="121" name="Google Shape;121;p22"/>
          <p:cNvSpPr txBox="1">
            <a:spLocks noGrp="1"/>
          </p:cNvSpPr>
          <p:nvPr>
            <p:ph type="body" idx="2"/>
          </p:nvPr>
        </p:nvSpPr>
        <p:spPr>
          <a:xfrm>
            <a:off x="4666775" y="165852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u="sng">
                <a:solidFill>
                  <a:schemeClr val="dk1"/>
                </a:solidFill>
              </a:rPr>
              <a:t>Result:</a:t>
            </a:r>
            <a:endParaRPr sz="1100" b="1" u="sng">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	Rows fetched: 5975</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	Oracle	: 0.09 seconds</a:t>
            </a:r>
            <a:endParaRPr sz="1100" b="1">
              <a:solidFill>
                <a:schemeClr val="dk1"/>
              </a:solidFill>
            </a:endParaRPr>
          </a:p>
          <a:p>
            <a:pPr marL="0" lvl="0" indent="0" algn="l" rtl="0">
              <a:spcBef>
                <a:spcPts val="0"/>
              </a:spcBef>
              <a:spcAft>
                <a:spcPts val="0"/>
              </a:spcAft>
              <a:buClr>
                <a:schemeClr val="dk1"/>
              </a:buClr>
              <a:buSzPts val="1100"/>
              <a:buFont typeface="Arial"/>
              <a:buNone/>
            </a:pPr>
            <a:r>
              <a:rPr lang="en" sz="1100" b="1">
                <a:solidFill>
                  <a:schemeClr val="dk1"/>
                </a:solidFill>
              </a:rPr>
              <a:t>	Hive : </a:t>
            </a:r>
            <a:r>
              <a:rPr lang="en" sz="1050" b="1">
                <a:solidFill>
                  <a:schemeClr val="dk1"/>
                </a:solidFill>
              </a:rPr>
              <a:t>28.04 seconds</a:t>
            </a:r>
            <a:endParaRPr sz="1100" b="1">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165300"/>
            <a:ext cx="85206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and Hive query results</a:t>
            </a:r>
            <a:endParaRPr/>
          </a:p>
        </p:txBody>
      </p:sp>
      <p:pic>
        <p:nvPicPr>
          <p:cNvPr id="127" name="Google Shape;127;p23"/>
          <p:cNvPicPr preferRelativeResize="0"/>
          <p:nvPr/>
        </p:nvPicPr>
        <p:blipFill>
          <a:blip r:embed="rId3">
            <a:alphaModFix/>
          </a:blip>
          <a:stretch>
            <a:fillRect/>
          </a:stretch>
        </p:blipFill>
        <p:spPr>
          <a:xfrm>
            <a:off x="152400" y="824725"/>
            <a:ext cx="4225450" cy="3578002"/>
          </a:xfrm>
          <a:prstGeom prst="rect">
            <a:avLst/>
          </a:prstGeom>
          <a:noFill/>
          <a:ln>
            <a:noFill/>
          </a:ln>
        </p:spPr>
      </p:pic>
      <p:pic>
        <p:nvPicPr>
          <p:cNvPr id="128" name="Google Shape;128;p23"/>
          <p:cNvPicPr preferRelativeResize="0"/>
          <p:nvPr/>
        </p:nvPicPr>
        <p:blipFill>
          <a:blip r:embed="rId4">
            <a:alphaModFix/>
          </a:blip>
          <a:stretch>
            <a:fillRect/>
          </a:stretch>
        </p:blipFill>
        <p:spPr>
          <a:xfrm>
            <a:off x="152400" y="4402725"/>
            <a:ext cx="4225450" cy="379207"/>
          </a:xfrm>
          <a:prstGeom prst="rect">
            <a:avLst/>
          </a:prstGeom>
          <a:noFill/>
          <a:ln>
            <a:noFill/>
          </a:ln>
        </p:spPr>
      </p:pic>
      <p:pic>
        <p:nvPicPr>
          <p:cNvPr id="129" name="Google Shape;129;p23"/>
          <p:cNvPicPr preferRelativeResize="0"/>
          <p:nvPr/>
        </p:nvPicPr>
        <p:blipFill>
          <a:blip r:embed="rId5">
            <a:alphaModFix/>
          </a:blip>
          <a:stretch>
            <a:fillRect/>
          </a:stretch>
        </p:blipFill>
        <p:spPr>
          <a:xfrm>
            <a:off x="4530250" y="845100"/>
            <a:ext cx="4304032" cy="414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Oracle Explain Plan for Query 2</a:t>
            </a:r>
            <a:endParaRPr/>
          </a:p>
          <a:p>
            <a:pPr marL="0" lvl="0" indent="0" algn="l" rtl="0">
              <a:spcBef>
                <a:spcPts val="0"/>
              </a:spcBef>
              <a:spcAft>
                <a:spcPts val="0"/>
              </a:spcAft>
              <a:buNone/>
            </a:pPr>
            <a:endParaRPr/>
          </a:p>
        </p:txBody>
      </p:sp>
      <p:pic>
        <p:nvPicPr>
          <p:cNvPr id="135" name="Google Shape;135;p24"/>
          <p:cNvPicPr preferRelativeResize="0"/>
          <p:nvPr/>
        </p:nvPicPr>
        <p:blipFill>
          <a:blip r:embed="rId3">
            <a:alphaModFix/>
          </a:blip>
          <a:stretch>
            <a:fillRect/>
          </a:stretch>
        </p:blipFill>
        <p:spPr>
          <a:xfrm>
            <a:off x="1325900" y="950150"/>
            <a:ext cx="6492176" cy="402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85725" y="806975"/>
            <a:ext cx="3871449" cy="3825451"/>
          </a:xfrm>
          <a:prstGeom prst="rect">
            <a:avLst/>
          </a:prstGeom>
          <a:noFill/>
          <a:ln>
            <a:noFill/>
          </a:ln>
        </p:spPr>
      </p:pic>
      <p:pic>
        <p:nvPicPr>
          <p:cNvPr id="141" name="Google Shape;141;p25"/>
          <p:cNvPicPr preferRelativeResize="0"/>
          <p:nvPr/>
        </p:nvPicPr>
        <p:blipFill>
          <a:blip r:embed="rId4">
            <a:alphaModFix/>
          </a:blip>
          <a:stretch>
            <a:fillRect/>
          </a:stretch>
        </p:blipFill>
        <p:spPr>
          <a:xfrm>
            <a:off x="5388025" y="798000"/>
            <a:ext cx="3625549" cy="3701551"/>
          </a:xfrm>
          <a:prstGeom prst="rect">
            <a:avLst/>
          </a:prstGeom>
          <a:noFill/>
          <a:ln>
            <a:noFill/>
          </a:ln>
        </p:spPr>
      </p:pic>
      <p:sp>
        <p:nvSpPr>
          <p:cNvPr id="142" name="Google Shape;142;p25"/>
          <p:cNvSpPr txBox="1"/>
          <p:nvPr/>
        </p:nvSpPr>
        <p:spPr>
          <a:xfrm>
            <a:off x="445675" y="1467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143" name="Google Shape;143;p25"/>
          <p:cNvSpPr txBox="1"/>
          <p:nvPr/>
        </p:nvSpPr>
        <p:spPr>
          <a:xfrm>
            <a:off x="5154800" y="146725"/>
            <a:ext cx="4092000" cy="51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0000FF"/>
                </a:solidFill>
              </a:rPr>
              <a:t>Oracle’s Explain Plan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Query 3</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Clr>
                <a:schemeClr val="dk1"/>
              </a:buClr>
              <a:buSzPts val="1100"/>
              <a:buFont typeface="Arial"/>
              <a:buNone/>
            </a:pPr>
            <a:r>
              <a:rPr lang="en" sz="1400" b="1" i="1"/>
              <a:t>Average movie rating for each gender</a:t>
            </a:r>
            <a:endParaRPr sz="1400" b="1" i="1"/>
          </a:p>
          <a:p>
            <a:pPr marL="2286000" lvl="0" indent="457200" algn="l" rtl="0">
              <a:lnSpc>
                <a:spcPct val="115000"/>
              </a:lnSpc>
              <a:spcBef>
                <a:spcPts val="0"/>
              </a:spcBef>
              <a:spcAft>
                <a:spcPts val="0"/>
              </a:spcAft>
              <a:buClr>
                <a:schemeClr val="dk1"/>
              </a:buClr>
              <a:buSzPts val="1100"/>
              <a:buFont typeface="Arial"/>
              <a:buNone/>
            </a:pPr>
            <a:endParaRPr sz="1400" b="1" i="1"/>
          </a:p>
        </p:txBody>
      </p:sp>
      <p:sp>
        <p:nvSpPr>
          <p:cNvPr id="149" name="Google Shape;149;p26"/>
          <p:cNvSpPr txBox="1">
            <a:spLocks noGrp="1"/>
          </p:cNvSpPr>
          <p:nvPr>
            <p:ph type="body" idx="1"/>
          </p:nvPr>
        </p:nvSpPr>
        <p:spPr>
          <a:xfrm>
            <a:off x="311700" y="1727100"/>
            <a:ext cx="3999900" cy="3347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Clr>
                <a:schemeClr val="dk1"/>
              </a:buClr>
              <a:buSzPts val="1100"/>
              <a:buFont typeface="Arial"/>
              <a:buNone/>
            </a:pPr>
            <a:r>
              <a:rPr lang="en" sz="1100">
                <a:solidFill>
                  <a:schemeClr val="dk1"/>
                </a:solidFill>
              </a:rPr>
              <a:t>SELECT u.gender, avg(d.rating) AS avg_rating</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FROM users u</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INNER JOIN data d</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ON u.userid = d.userid</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GROUP BY u.gender;​</a:t>
            </a:r>
            <a:endParaRPr sz="1100">
              <a:solidFill>
                <a:schemeClr val="dk1"/>
              </a:solidFill>
            </a:endParaRPr>
          </a:p>
        </p:txBody>
      </p:sp>
      <p:sp>
        <p:nvSpPr>
          <p:cNvPr id="150" name="Google Shape;150;p26"/>
          <p:cNvSpPr txBox="1">
            <a:spLocks noGrp="1"/>
          </p:cNvSpPr>
          <p:nvPr>
            <p:ph type="body" idx="2"/>
          </p:nvPr>
        </p:nvSpPr>
        <p:spPr>
          <a:xfrm>
            <a:off x="4666775" y="1606200"/>
            <a:ext cx="39999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u="sng">
                <a:solidFill>
                  <a:schemeClr val="dk1"/>
                </a:solidFill>
              </a:rPr>
              <a:t>Result:</a:t>
            </a:r>
            <a:endParaRPr sz="1100" b="1" u="sng">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Rows fetched : 2</a:t>
            </a:r>
            <a:endParaRPr sz="1100" b="1">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Oracle : 0.04 seconds</a:t>
            </a:r>
            <a:endParaRPr sz="1100" b="1">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Hive : </a:t>
            </a:r>
            <a:r>
              <a:rPr lang="en" sz="1050" b="1">
                <a:solidFill>
                  <a:schemeClr val="dk1"/>
                </a:solidFill>
              </a:rPr>
              <a:t>39.7 seconds</a:t>
            </a:r>
            <a:endParaRPr sz="1100" b="1" u="sng">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27"/>
          <p:cNvPicPr preferRelativeResize="0"/>
          <p:nvPr/>
        </p:nvPicPr>
        <p:blipFill rotWithShape="1">
          <a:blip r:embed="rId3">
            <a:alphaModFix/>
          </a:blip>
          <a:srcRect r="50787"/>
          <a:stretch/>
        </p:blipFill>
        <p:spPr>
          <a:xfrm>
            <a:off x="4818150" y="868675"/>
            <a:ext cx="4014150" cy="3810000"/>
          </a:xfrm>
          <a:prstGeom prst="rect">
            <a:avLst/>
          </a:prstGeom>
          <a:noFill/>
          <a:ln>
            <a:noFill/>
          </a:ln>
        </p:spPr>
      </p:pic>
      <p:pic>
        <p:nvPicPr>
          <p:cNvPr id="156" name="Google Shape;156;p27"/>
          <p:cNvPicPr preferRelativeResize="0"/>
          <p:nvPr/>
        </p:nvPicPr>
        <p:blipFill>
          <a:blip r:embed="rId4">
            <a:alphaModFix/>
          </a:blip>
          <a:stretch>
            <a:fillRect/>
          </a:stretch>
        </p:blipFill>
        <p:spPr>
          <a:xfrm>
            <a:off x="227600" y="941950"/>
            <a:ext cx="4195499" cy="3810000"/>
          </a:xfrm>
          <a:prstGeom prst="rect">
            <a:avLst/>
          </a:prstGeom>
          <a:noFill/>
          <a:ln>
            <a:noFill/>
          </a:ln>
        </p:spPr>
      </p:pic>
      <p:sp>
        <p:nvSpPr>
          <p:cNvPr id="157" name="Google Shape;157;p27"/>
          <p:cNvSpPr txBox="1">
            <a:spLocks noGrp="1"/>
          </p:cNvSpPr>
          <p:nvPr>
            <p:ph type="title"/>
          </p:nvPr>
        </p:nvSpPr>
        <p:spPr>
          <a:xfrm>
            <a:off x="311700" y="165300"/>
            <a:ext cx="85206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and Hive query results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302900" y="1103150"/>
            <a:ext cx="8350451" cy="3780675"/>
          </a:xfrm>
          <a:prstGeom prst="rect">
            <a:avLst/>
          </a:prstGeom>
          <a:noFill/>
          <a:ln>
            <a:noFill/>
          </a:ln>
        </p:spPr>
      </p:pic>
      <p:sp>
        <p:nvSpPr>
          <p:cNvPr id="163" name="Google Shape;163;p28"/>
          <p:cNvSpPr txBox="1">
            <a:spLocks noGrp="1"/>
          </p:cNvSpPr>
          <p:nvPr>
            <p:ph type="title"/>
          </p:nvPr>
        </p:nvSpPr>
        <p:spPr>
          <a:xfrm>
            <a:off x="311700" y="150650"/>
            <a:ext cx="8520600" cy="55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 for Query 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432102" y="721931"/>
            <a:ext cx="3745799" cy="4239793"/>
          </a:xfrm>
          <a:prstGeom prst="rect">
            <a:avLst/>
          </a:prstGeom>
          <a:noFill/>
          <a:ln>
            <a:noFill/>
          </a:ln>
        </p:spPr>
      </p:pic>
      <p:pic>
        <p:nvPicPr>
          <p:cNvPr id="169" name="Google Shape;169;p29"/>
          <p:cNvPicPr preferRelativeResize="0"/>
          <p:nvPr/>
        </p:nvPicPr>
        <p:blipFill>
          <a:blip r:embed="rId4">
            <a:alphaModFix/>
          </a:blip>
          <a:stretch>
            <a:fillRect/>
          </a:stretch>
        </p:blipFill>
        <p:spPr>
          <a:xfrm>
            <a:off x="5252895" y="830500"/>
            <a:ext cx="3891106" cy="4239800"/>
          </a:xfrm>
          <a:prstGeom prst="rect">
            <a:avLst/>
          </a:prstGeom>
          <a:noFill/>
          <a:ln>
            <a:noFill/>
          </a:ln>
        </p:spPr>
      </p:pic>
      <p:sp>
        <p:nvSpPr>
          <p:cNvPr id="170" name="Google Shape;170;p29"/>
          <p:cNvSpPr txBox="1"/>
          <p:nvPr/>
        </p:nvSpPr>
        <p:spPr>
          <a:xfrm>
            <a:off x="826200" y="1519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171" name="Google Shape;171;p29"/>
          <p:cNvSpPr txBox="1"/>
          <p:nvPr/>
        </p:nvSpPr>
        <p:spPr>
          <a:xfrm>
            <a:off x="5293300" y="151925"/>
            <a:ext cx="73392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Query 4 </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None/>
            </a:pPr>
            <a:endParaRPr sz="1400" b="1" i="1"/>
          </a:p>
          <a:p>
            <a:pPr marL="0" lvl="0" indent="0" algn="ctr" rtl="0">
              <a:lnSpc>
                <a:spcPct val="115000"/>
              </a:lnSpc>
              <a:spcBef>
                <a:spcPts val="0"/>
              </a:spcBef>
              <a:spcAft>
                <a:spcPts val="0"/>
              </a:spcAft>
              <a:buNone/>
            </a:pPr>
            <a:r>
              <a:rPr lang="en" sz="1400" b="1" i="1"/>
              <a:t>Average rating of movies</a:t>
            </a:r>
            <a:endParaRPr sz="1400" b="1" i="1"/>
          </a:p>
          <a:p>
            <a:pPr marL="0" lvl="0" indent="0" algn="ctr" rtl="0">
              <a:lnSpc>
                <a:spcPct val="115000"/>
              </a:lnSpc>
              <a:spcBef>
                <a:spcPts val="0"/>
              </a:spcBef>
              <a:spcAft>
                <a:spcPts val="0"/>
              </a:spcAft>
              <a:buNone/>
            </a:pPr>
            <a:endParaRPr sz="1400" b="1" i="1"/>
          </a:p>
        </p:txBody>
      </p:sp>
      <p:sp>
        <p:nvSpPr>
          <p:cNvPr id="177" name="Google Shape;177;p30"/>
          <p:cNvSpPr txBox="1">
            <a:spLocks noGrp="1"/>
          </p:cNvSpPr>
          <p:nvPr>
            <p:ph type="body" idx="4294967295"/>
          </p:nvPr>
        </p:nvSpPr>
        <p:spPr>
          <a:xfrm>
            <a:off x="265700" y="1727100"/>
            <a:ext cx="3999900" cy="341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100">
                <a:solidFill>
                  <a:schemeClr val="dk1"/>
                </a:solidFill>
              </a:rPr>
              <a:t>SELECT m.title, avg(d.rating) AS avg_rating</a:t>
            </a:r>
            <a:endParaRPr sz="1100">
              <a:solidFill>
                <a:schemeClr val="dk1"/>
              </a:solidFill>
            </a:endParaRPr>
          </a:p>
          <a:p>
            <a:pPr marL="457200" lvl="0" indent="0" algn="l" rtl="0">
              <a:spcBef>
                <a:spcPts val="0"/>
              </a:spcBef>
              <a:spcAft>
                <a:spcPts val="0"/>
              </a:spcAft>
              <a:buNone/>
            </a:pPr>
            <a:r>
              <a:rPr lang="en" sz="1100">
                <a:solidFill>
                  <a:schemeClr val="dk1"/>
                </a:solidFill>
              </a:rPr>
              <a:t>FROM data d</a:t>
            </a:r>
            <a:endParaRPr sz="1100">
              <a:solidFill>
                <a:schemeClr val="dk1"/>
              </a:solidFill>
            </a:endParaRPr>
          </a:p>
          <a:p>
            <a:pPr marL="457200" lvl="0" indent="457200" algn="l" rtl="0">
              <a:spcBef>
                <a:spcPts val="0"/>
              </a:spcBef>
              <a:spcAft>
                <a:spcPts val="0"/>
              </a:spcAft>
              <a:buNone/>
            </a:pPr>
            <a:r>
              <a:rPr lang="en" sz="1100">
                <a:solidFill>
                  <a:schemeClr val="dk1"/>
                </a:solidFill>
              </a:rPr>
              <a:t>INNER JOIN movie m</a:t>
            </a:r>
            <a:endParaRPr sz="1100">
              <a:solidFill>
                <a:schemeClr val="dk1"/>
              </a:solidFill>
            </a:endParaRPr>
          </a:p>
          <a:p>
            <a:pPr marL="457200" lvl="0" indent="457200" algn="l" rtl="0">
              <a:spcBef>
                <a:spcPts val="0"/>
              </a:spcBef>
              <a:spcAft>
                <a:spcPts val="0"/>
              </a:spcAft>
              <a:buNone/>
            </a:pPr>
            <a:r>
              <a:rPr lang="en" sz="1100">
                <a:solidFill>
                  <a:schemeClr val="dk1"/>
                </a:solidFill>
              </a:rPr>
              <a:t>ON movieid = itemid</a:t>
            </a:r>
            <a:endParaRPr sz="1100">
              <a:solidFill>
                <a:schemeClr val="dk1"/>
              </a:solidFill>
            </a:endParaRPr>
          </a:p>
          <a:p>
            <a:pPr marL="0" lvl="0" indent="457200" algn="l" rtl="0">
              <a:spcBef>
                <a:spcPts val="0"/>
              </a:spcBef>
              <a:spcAft>
                <a:spcPts val="0"/>
              </a:spcAft>
              <a:buNone/>
            </a:pPr>
            <a:r>
              <a:rPr lang="en" sz="1100">
                <a:solidFill>
                  <a:schemeClr val="dk1"/>
                </a:solidFill>
              </a:rPr>
              <a:t>GROUP BY m.title;</a:t>
            </a:r>
            <a:endParaRPr sz="1100">
              <a:solidFill>
                <a:schemeClr val="dk1"/>
              </a:solidFill>
            </a:endParaRPr>
          </a:p>
          <a:p>
            <a:pPr marL="0" lvl="0" indent="457200" algn="l" rtl="0">
              <a:spcBef>
                <a:spcPts val="0"/>
              </a:spcBef>
              <a:spcAft>
                <a:spcPts val="0"/>
              </a:spcAft>
              <a:buNone/>
            </a:pPr>
            <a:endParaRPr sz="1100">
              <a:solidFill>
                <a:schemeClr val="dk1"/>
              </a:solidFill>
            </a:endParaRPr>
          </a:p>
        </p:txBody>
      </p:sp>
      <p:sp>
        <p:nvSpPr>
          <p:cNvPr id="178" name="Google Shape;178;p30"/>
          <p:cNvSpPr txBox="1">
            <a:spLocks noGrp="1"/>
          </p:cNvSpPr>
          <p:nvPr>
            <p:ph type="body" idx="4294967295"/>
          </p:nvPr>
        </p:nvSpPr>
        <p:spPr>
          <a:xfrm>
            <a:off x="4666775" y="1658525"/>
            <a:ext cx="3999900" cy="341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100" b="1" u="sng">
                <a:solidFill>
                  <a:schemeClr val="dk1"/>
                </a:solidFill>
              </a:rPr>
              <a:t>Result:</a:t>
            </a:r>
            <a:endParaRPr sz="1100" b="1" u="sng">
              <a:solidFill>
                <a:schemeClr val="dk1"/>
              </a:solidFill>
            </a:endParaRPr>
          </a:p>
          <a:p>
            <a:pPr marL="457200" lvl="0" indent="0" algn="l" rtl="0">
              <a:spcBef>
                <a:spcPts val="0"/>
              </a:spcBef>
              <a:spcAft>
                <a:spcPts val="0"/>
              </a:spcAft>
              <a:buNone/>
            </a:pPr>
            <a:r>
              <a:rPr lang="en" sz="1100" b="1">
                <a:solidFill>
                  <a:schemeClr val="dk1"/>
                </a:solidFill>
              </a:rPr>
              <a:t>	Rows fetched: 1664 rows</a:t>
            </a:r>
            <a:endParaRPr sz="1100" b="1">
              <a:solidFill>
                <a:schemeClr val="dk1"/>
              </a:solidFill>
            </a:endParaRPr>
          </a:p>
          <a:p>
            <a:pPr marL="457200" lvl="0" indent="0" algn="l" rtl="0">
              <a:spcBef>
                <a:spcPts val="0"/>
              </a:spcBef>
              <a:spcAft>
                <a:spcPts val="0"/>
              </a:spcAft>
              <a:buNone/>
            </a:pPr>
            <a:r>
              <a:rPr lang="en" sz="1100" b="1">
                <a:solidFill>
                  <a:schemeClr val="dk1"/>
                </a:solidFill>
              </a:rPr>
              <a:t>	Oracle : 0.06 seconds</a:t>
            </a:r>
            <a:endParaRPr sz="1100" b="1">
              <a:solidFill>
                <a:schemeClr val="dk1"/>
              </a:solidFill>
            </a:endParaRPr>
          </a:p>
          <a:p>
            <a:pPr marL="457200" lvl="0" indent="0" algn="l" rtl="0">
              <a:spcBef>
                <a:spcPts val="0"/>
              </a:spcBef>
              <a:spcAft>
                <a:spcPts val="0"/>
              </a:spcAft>
              <a:buNone/>
            </a:pPr>
            <a:r>
              <a:rPr lang="en" sz="1100" b="1">
                <a:solidFill>
                  <a:schemeClr val="dk1"/>
                </a:solidFill>
              </a:rPr>
              <a:t>	Hive : 33.27 seconds</a:t>
            </a:r>
            <a:endParaRPr sz="1100" b="1">
              <a:solidFill>
                <a:schemeClr val="dk1"/>
              </a:solidFill>
            </a:endParaRPr>
          </a:p>
          <a:p>
            <a:pPr marL="0" lvl="0" indent="0" algn="l" rtl="0">
              <a:spcBef>
                <a:spcPts val="0"/>
              </a:spcBef>
              <a:spcAft>
                <a:spcPts val="0"/>
              </a:spcAft>
              <a:buNone/>
            </a:pPr>
            <a:endParaRPr sz="1100" b="1" u="sng">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a:spLocks noGrp="1"/>
          </p:cNvSpPr>
          <p:nvPr>
            <p:ph type="title"/>
          </p:nvPr>
        </p:nvSpPr>
        <p:spPr>
          <a:xfrm>
            <a:off x="311700" y="165300"/>
            <a:ext cx="85206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and Hive query results</a:t>
            </a:r>
            <a:endParaRPr/>
          </a:p>
        </p:txBody>
      </p:sp>
      <p:pic>
        <p:nvPicPr>
          <p:cNvPr id="184" name="Google Shape;184;p31"/>
          <p:cNvPicPr preferRelativeResize="0"/>
          <p:nvPr/>
        </p:nvPicPr>
        <p:blipFill>
          <a:blip r:embed="rId3">
            <a:alphaModFix/>
          </a:blip>
          <a:stretch>
            <a:fillRect/>
          </a:stretch>
        </p:blipFill>
        <p:spPr>
          <a:xfrm>
            <a:off x="172000" y="2392325"/>
            <a:ext cx="4104575" cy="217058"/>
          </a:xfrm>
          <a:prstGeom prst="rect">
            <a:avLst/>
          </a:prstGeom>
          <a:noFill/>
          <a:ln>
            <a:noFill/>
          </a:ln>
        </p:spPr>
      </p:pic>
      <p:pic>
        <p:nvPicPr>
          <p:cNvPr id="185" name="Google Shape;185;p31"/>
          <p:cNvPicPr preferRelativeResize="0"/>
          <p:nvPr/>
        </p:nvPicPr>
        <p:blipFill>
          <a:blip r:embed="rId4">
            <a:alphaModFix/>
          </a:blip>
          <a:stretch>
            <a:fillRect/>
          </a:stretch>
        </p:blipFill>
        <p:spPr>
          <a:xfrm>
            <a:off x="172000" y="792638"/>
            <a:ext cx="4104575" cy="1499750"/>
          </a:xfrm>
          <a:prstGeom prst="rect">
            <a:avLst/>
          </a:prstGeom>
          <a:noFill/>
          <a:ln>
            <a:noFill/>
          </a:ln>
        </p:spPr>
      </p:pic>
      <p:pic>
        <p:nvPicPr>
          <p:cNvPr id="186" name="Google Shape;186;p31"/>
          <p:cNvPicPr preferRelativeResize="0"/>
          <p:nvPr/>
        </p:nvPicPr>
        <p:blipFill>
          <a:blip r:embed="rId5">
            <a:alphaModFix/>
          </a:blip>
          <a:stretch>
            <a:fillRect/>
          </a:stretch>
        </p:blipFill>
        <p:spPr>
          <a:xfrm>
            <a:off x="4428975" y="845100"/>
            <a:ext cx="4562625" cy="33561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rgbClr val="000000"/>
              </a:buClr>
              <a:buSzPts val="1800"/>
              <a:buChar char="●"/>
            </a:pPr>
            <a:r>
              <a:rPr lang="en">
                <a:solidFill>
                  <a:srgbClr val="000000"/>
                </a:solidFill>
              </a:rPr>
              <a:t>MovieLens</a:t>
            </a:r>
            <a:r>
              <a:rPr lang="en"/>
              <a:t> (</a:t>
            </a:r>
            <a:r>
              <a:rPr lang="en" u="sng">
                <a:solidFill>
                  <a:schemeClr val="hlink"/>
                </a:solidFill>
                <a:hlinkClick r:id="rId3"/>
              </a:rPr>
              <a:t>https://grouplens.org/datasets/movielens/100k/</a:t>
            </a:r>
            <a:r>
              <a:rPr lang="en"/>
              <a:t>)</a:t>
            </a:r>
            <a:endParaRPr/>
          </a:p>
          <a:p>
            <a:pPr marL="457200" lvl="0" indent="-342900" algn="l" rtl="0">
              <a:spcBef>
                <a:spcPts val="0"/>
              </a:spcBef>
              <a:spcAft>
                <a:spcPts val="0"/>
              </a:spcAft>
              <a:buClr>
                <a:srgbClr val="000000"/>
              </a:buClr>
              <a:buSzPts val="1800"/>
              <a:buChar char="●"/>
            </a:pPr>
            <a:r>
              <a:rPr lang="en">
                <a:solidFill>
                  <a:srgbClr val="000000"/>
                </a:solidFill>
              </a:rPr>
              <a:t>Data set consists of:</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100,000 ratings (1-5) from 943 users on 1682 movies.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Each user has rated at least 20 movies.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Simple demographic info for the users (age, gender, occupation, zip)</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Tables: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User (userid, age, gender, occupationid, zipcode)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Movie (movieid, title, release_date, genre)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Occupation (occupationid, occupation)</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Zipcode (zipcode, city, state)</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Data (userid, itemid, rating, timestamp)</a:t>
            </a:r>
            <a:endParaRPr>
              <a:solidFill>
                <a:srgbClr val="000000"/>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 for Query 4</a:t>
            </a:r>
            <a:endParaRPr/>
          </a:p>
        </p:txBody>
      </p:sp>
      <p:pic>
        <p:nvPicPr>
          <p:cNvPr id="192" name="Google Shape;192;p32"/>
          <p:cNvPicPr preferRelativeResize="0"/>
          <p:nvPr/>
        </p:nvPicPr>
        <p:blipFill>
          <a:blip r:embed="rId3">
            <a:alphaModFix/>
          </a:blip>
          <a:stretch>
            <a:fillRect/>
          </a:stretch>
        </p:blipFill>
        <p:spPr>
          <a:xfrm>
            <a:off x="1600200" y="1303225"/>
            <a:ext cx="5943600" cy="294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3"/>
          <p:cNvPicPr preferRelativeResize="0"/>
          <p:nvPr/>
        </p:nvPicPr>
        <p:blipFill>
          <a:blip r:embed="rId3">
            <a:alphaModFix/>
          </a:blip>
          <a:stretch>
            <a:fillRect/>
          </a:stretch>
        </p:blipFill>
        <p:spPr>
          <a:xfrm>
            <a:off x="382850" y="872200"/>
            <a:ext cx="4034675" cy="4052350"/>
          </a:xfrm>
          <a:prstGeom prst="rect">
            <a:avLst/>
          </a:prstGeom>
          <a:noFill/>
          <a:ln>
            <a:noFill/>
          </a:ln>
        </p:spPr>
      </p:pic>
      <p:pic>
        <p:nvPicPr>
          <p:cNvPr id="198" name="Google Shape;198;p33"/>
          <p:cNvPicPr preferRelativeResize="0"/>
          <p:nvPr/>
        </p:nvPicPr>
        <p:blipFill>
          <a:blip r:embed="rId4">
            <a:alphaModFix/>
          </a:blip>
          <a:stretch>
            <a:fillRect/>
          </a:stretch>
        </p:blipFill>
        <p:spPr>
          <a:xfrm>
            <a:off x="4890975" y="872200"/>
            <a:ext cx="4099550" cy="4052350"/>
          </a:xfrm>
          <a:prstGeom prst="rect">
            <a:avLst/>
          </a:prstGeom>
          <a:noFill/>
          <a:ln>
            <a:noFill/>
          </a:ln>
        </p:spPr>
      </p:pic>
      <p:sp>
        <p:nvSpPr>
          <p:cNvPr id="199" name="Google Shape;199;p33"/>
          <p:cNvSpPr txBox="1"/>
          <p:nvPr/>
        </p:nvSpPr>
        <p:spPr>
          <a:xfrm>
            <a:off x="445675" y="1467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200" name="Google Shape;200;p33"/>
          <p:cNvSpPr txBox="1"/>
          <p:nvPr/>
        </p:nvSpPr>
        <p:spPr>
          <a:xfrm>
            <a:off x="5293300" y="78575"/>
            <a:ext cx="3534600" cy="5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Query 5</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Clr>
                <a:schemeClr val="dk1"/>
              </a:buClr>
              <a:buSzPts val="1100"/>
              <a:buFont typeface="Arial"/>
              <a:buNone/>
            </a:pPr>
            <a:r>
              <a:rPr lang="en" sz="1400" b="1" i="1"/>
              <a:t>Full information about our users</a:t>
            </a:r>
            <a:endParaRPr sz="1400" b="1" i="1"/>
          </a:p>
          <a:p>
            <a:pPr marL="0" lvl="0" indent="0" algn="ctr" rtl="0">
              <a:lnSpc>
                <a:spcPct val="115000"/>
              </a:lnSpc>
              <a:spcBef>
                <a:spcPts val="0"/>
              </a:spcBef>
              <a:spcAft>
                <a:spcPts val="0"/>
              </a:spcAft>
              <a:buClr>
                <a:schemeClr val="dk1"/>
              </a:buClr>
              <a:buSzPts val="1100"/>
              <a:buFont typeface="Arial"/>
              <a:buNone/>
            </a:pPr>
            <a:endParaRPr sz="1400" b="1" i="1"/>
          </a:p>
          <a:p>
            <a:pPr marL="0" lvl="0" indent="0" algn="ctr" rtl="0">
              <a:lnSpc>
                <a:spcPct val="115000"/>
              </a:lnSpc>
              <a:spcBef>
                <a:spcPts val="0"/>
              </a:spcBef>
              <a:spcAft>
                <a:spcPts val="0"/>
              </a:spcAft>
              <a:buClr>
                <a:schemeClr val="dk1"/>
              </a:buClr>
              <a:buSzPts val="1100"/>
              <a:buFont typeface="Arial"/>
              <a:buNone/>
            </a:pPr>
            <a:endParaRPr sz="1400" b="1" i="1"/>
          </a:p>
          <a:p>
            <a:pPr marL="0" lvl="0" indent="0" algn="ctr" rtl="0">
              <a:lnSpc>
                <a:spcPct val="115000"/>
              </a:lnSpc>
              <a:spcBef>
                <a:spcPts val="0"/>
              </a:spcBef>
              <a:spcAft>
                <a:spcPts val="0"/>
              </a:spcAft>
              <a:buClr>
                <a:schemeClr val="dk1"/>
              </a:buClr>
              <a:buSzPts val="1100"/>
              <a:buFont typeface="Arial"/>
              <a:buNone/>
            </a:pPr>
            <a:r>
              <a:rPr lang="en" sz="1400" b="1" i="1"/>
              <a:t> </a:t>
            </a:r>
            <a:endParaRPr sz="1400" b="1" i="1"/>
          </a:p>
          <a:p>
            <a:pPr marL="2286000" lvl="0" indent="457200" algn="l" rtl="0">
              <a:lnSpc>
                <a:spcPct val="115000"/>
              </a:lnSpc>
              <a:spcBef>
                <a:spcPts val="0"/>
              </a:spcBef>
              <a:spcAft>
                <a:spcPts val="0"/>
              </a:spcAft>
              <a:buClr>
                <a:schemeClr val="dk1"/>
              </a:buClr>
              <a:buSzPts val="1100"/>
              <a:buFont typeface="Arial"/>
              <a:buNone/>
            </a:pPr>
            <a:endParaRPr sz="1400" b="1" i="1"/>
          </a:p>
        </p:txBody>
      </p:sp>
      <p:sp>
        <p:nvSpPr>
          <p:cNvPr id="206" name="Google Shape;206;p34"/>
          <p:cNvSpPr txBox="1">
            <a:spLocks noGrp="1"/>
          </p:cNvSpPr>
          <p:nvPr>
            <p:ph type="body" idx="4294967295"/>
          </p:nvPr>
        </p:nvSpPr>
        <p:spPr>
          <a:xfrm>
            <a:off x="311700" y="1727100"/>
            <a:ext cx="3999900" cy="3347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100">
                <a:solidFill>
                  <a:schemeClr val="dk1"/>
                </a:solidFill>
              </a:rPr>
              <a:t>SELECT u.*, z.city, z.state</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FROM users u </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LEFT JOIN zipcode z</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ON z.zipcode = u.zipcode</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457200" algn="l" rtl="0">
              <a:spcBef>
                <a:spcPts val="0"/>
              </a:spcBef>
              <a:spcAft>
                <a:spcPts val="0"/>
              </a:spcAft>
              <a:buClr>
                <a:schemeClr val="dk1"/>
              </a:buClr>
              <a:buSzPts val="1100"/>
              <a:buFont typeface="Arial"/>
              <a:buNone/>
            </a:pPr>
            <a:endParaRPr sz="1100">
              <a:solidFill>
                <a:schemeClr val="dk1"/>
              </a:solidFill>
            </a:endParaRPr>
          </a:p>
        </p:txBody>
      </p:sp>
      <p:sp>
        <p:nvSpPr>
          <p:cNvPr id="207" name="Google Shape;207;p34"/>
          <p:cNvSpPr txBox="1">
            <a:spLocks noGrp="1"/>
          </p:cNvSpPr>
          <p:nvPr>
            <p:ph type="body" idx="4294967295"/>
          </p:nvPr>
        </p:nvSpPr>
        <p:spPr>
          <a:xfrm>
            <a:off x="4666775" y="1606200"/>
            <a:ext cx="3999900" cy="3468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100" b="1" u="sng">
                <a:solidFill>
                  <a:schemeClr val="dk1"/>
                </a:solidFill>
              </a:rPr>
              <a:t>Result:</a:t>
            </a:r>
            <a:endParaRPr sz="1100" b="1" u="sng">
              <a:solidFill>
                <a:schemeClr val="dk1"/>
              </a:solidFill>
            </a:endParaRPr>
          </a:p>
          <a:p>
            <a:pPr marL="457200" lvl="0" indent="0" algn="l" rtl="0">
              <a:spcBef>
                <a:spcPts val="0"/>
              </a:spcBef>
              <a:spcAft>
                <a:spcPts val="0"/>
              </a:spcAft>
              <a:buNone/>
            </a:pPr>
            <a:r>
              <a:rPr lang="en" sz="1100" b="1">
                <a:solidFill>
                  <a:schemeClr val="dk1"/>
                </a:solidFill>
              </a:rPr>
              <a:t>	Rows fetched : 943</a:t>
            </a:r>
            <a:endParaRPr sz="1100" b="1">
              <a:solidFill>
                <a:schemeClr val="dk1"/>
              </a:solidFill>
            </a:endParaRPr>
          </a:p>
          <a:p>
            <a:pPr marL="457200" lvl="0" indent="0" algn="l" rtl="0">
              <a:spcBef>
                <a:spcPts val="0"/>
              </a:spcBef>
              <a:spcAft>
                <a:spcPts val="0"/>
              </a:spcAft>
              <a:buNone/>
            </a:pPr>
            <a:r>
              <a:rPr lang="en" sz="1100" b="1">
                <a:solidFill>
                  <a:schemeClr val="dk1"/>
                </a:solidFill>
              </a:rPr>
              <a:t>	Oracle : 0.14 seconds</a:t>
            </a:r>
            <a:endParaRPr sz="1100" b="1">
              <a:solidFill>
                <a:schemeClr val="dk1"/>
              </a:solidFill>
            </a:endParaRPr>
          </a:p>
          <a:p>
            <a:pPr marL="457200" lvl="0" indent="0" algn="l" rtl="0">
              <a:spcBef>
                <a:spcPts val="0"/>
              </a:spcBef>
              <a:spcAft>
                <a:spcPts val="0"/>
              </a:spcAft>
              <a:buNone/>
            </a:pPr>
            <a:r>
              <a:rPr lang="en" sz="1100" b="1">
                <a:solidFill>
                  <a:schemeClr val="dk1"/>
                </a:solidFill>
              </a:rPr>
              <a:t>	Hive : 36.393 seconds</a:t>
            </a:r>
            <a:endParaRPr sz="1100" b="1">
              <a:solidFill>
                <a:schemeClr val="dk1"/>
              </a:solidFill>
            </a:endParaRPr>
          </a:p>
          <a:p>
            <a:pPr marL="0" lvl="0" indent="0" algn="l" rtl="0">
              <a:spcBef>
                <a:spcPts val="0"/>
              </a:spcBef>
              <a:spcAft>
                <a:spcPts val="0"/>
              </a:spcAft>
              <a:buNone/>
            </a:pPr>
            <a:endParaRPr sz="1100" b="1" u="sng">
              <a:solidFill>
                <a:schemeClr val="dk1"/>
              </a:solidFill>
            </a:endParaRPr>
          </a:p>
          <a:p>
            <a:pPr marL="0" lvl="0" indent="457200" algn="l" rtl="0">
              <a:spcBef>
                <a:spcPts val="0"/>
              </a:spcBef>
              <a:spcAft>
                <a:spcPts val="0"/>
              </a:spcAft>
              <a:buNone/>
            </a:pPr>
            <a:endParaRPr sz="1100" b="1" u="sng">
              <a:solidFill>
                <a:schemeClr val="dk1"/>
              </a:solidFill>
            </a:endParaRPr>
          </a:p>
          <a:p>
            <a:pPr marL="0" lvl="0" indent="0" algn="l" rtl="0">
              <a:spcBef>
                <a:spcPts val="0"/>
              </a:spcBef>
              <a:spcAft>
                <a:spcPts val="1600"/>
              </a:spcAft>
              <a:buNone/>
            </a:pPr>
            <a:endParaRPr sz="1100" b="1" u="sng">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title"/>
          </p:nvPr>
        </p:nvSpPr>
        <p:spPr>
          <a:xfrm>
            <a:off x="2178450" y="145400"/>
            <a:ext cx="47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Oracle and Hive query result</a:t>
            </a:r>
            <a:endParaRPr/>
          </a:p>
        </p:txBody>
      </p:sp>
      <p:sp>
        <p:nvSpPr>
          <p:cNvPr id="213" name="Google Shape;21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4" name="Google Shape;214;p35"/>
          <p:cNvPicPr preferRelativeResize="0"/>
          <p:nvPr/>
        </p:nvPicPr>
        <p:blipFill>
          <a:blip r:embed="rId3">
            <a:alphaModFix/>
          </a:blip>
          <a:stretch>
            <a:fillRect/>
          </a:stretch>
        </p:blipFill>
        <p:spPr>
          <a:xfrm>
            <a:off x="4991695" y="4568875"/>
            <a:ext cx="3195424" cy="519475"/>
          </a:xfrm>
          <a:prstGeom prst="rect">
            <a:avLst/>
          </a:prstGeom>
          <a:noFill/>
          <a:ln>
            <a:noFill/>
          </a:ln>
        </p:spPr>
      </p:pic>
      <p:pic>
        <p:nvPicPr>
          <p:cNvPr id="215" name="Google Shape;215;p35"/>
          <p:cNvPicPr preferRelativeResize="0"/>
          <p:nvPr/>
        </p:nvPicPr>
        <p:blipFill>
          <a:blip r:embed="rId4">
            <a:alphaModFix/>
          </a:blip>
          <a:stretch>
            <a:fillRect/>
          </a:stretch>
        </p:blipFill>
        <p:spPr>
          <a:xfrm>
            <a:off x="4991700" y="723000"/>
            <a:ext cx="3547826" cy="3840975"/>
          </a:xfrm>
          <a:prstGeom prst="rect">
            <a:avLst/>
          </a:prstGeom>
          <a:noFill/>
          <a:ln>
            <a:noFill/>
          </a:ln>
        </p:spPr>
      </p:pic>
      <p:pic>
        <p:nvPicPr>
          <p:cNvPr id="216" name="Google Shape;216;p35"/>
          <p:cNvPicPr preferRelativeResize="0"/>
          <p:nvPr/>
        </p:nvPicPr>
        <p:blipFill>
          <a:blip r:embed="rId5">
            <a:alphaModFix/>
          </a:blip>
          <a:stretch>
            <a:fillRect/>
          </a:stretch>
        </p:blipFill>
        <p:spPr>
          <a:xfrm>
            <a:off x="247475" y="1074600"/>
            <a:ext cx="4548926" cy="2500175"/>
          </a:xfrm>
          <a:prstGeom prst="rect">
            <a:avLst/>
          </a:prstGeom>
          <a:noFill/>
          <a:ln>
            <a:noFill/>
          </a:ln>
        </p:spPr>
      </p:pic>
      <p:pic>
        <p:nvPicPr>
          <p:cNvPr id="217" name="Google Shape;217;p35"/>
          <p:cNvPicPr preferRelativeResize="0"/>
          <p:nvPr/>
        </p:nvPicPr>
        <p:blipFill>
          <a:blip r:embed="rId6">
            <a:alphaModFix/>
          </a:blip>
          <a:stretch>
            <a:fillRect/>
          </a:stretch>
        </p:blipFill>
        <p:spPr>
          <a:xfrm>
            <a:off x="247476" y="3574775"/>
            <a:ext cx="4548926" cy="3310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 for query 5</a:t>
            </a:r>
            <a:endParaRPr/>
          </a:p>
        </p:txBody>
      </p:sp>
      <p:pic>
        <p:nvPicPr>
          <p:cNvPr id="223" name="Google Shape;223;p36"/>
          <p:cNvPicPr preferRelativeResize="0"/>
          <p:nvPr/>
        </p:nvPicPr>
        <p:blipFill>
          <a:blip r:embed="rId3">
            <a:alphaModFix/>
          </a:blip>
          <a:stretch>
            <a:fillRect/>
          </a:stretch>
        </p:blipFill>
        <p:spPr>
          <a:xfrm>
            <a:off x="723925" y="1152475"/>
            <a:ext cx="7696151"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7"/>
          <p:cNvPicPr preferRelativeResize="0"/>
          <p:nvPr/>
        </p:nvPicPr>
        <p:blipFill rotWithShape="1">
          <a:blip r:embed="rId3">
            <a:alphaModFix/>
          </a:blip>
          <a:srcRect l="4707" b="9272"/>
          <a:stretch/>
        </p:blipFill>
        <p:spPr>
          <a:xfrm>
            <a:off x="5073475" y="721925"/>
            <a:ext cx="4070526" cy="4278001"/>
          </a:xfrm>
          <a:prstGeom prst="rect">
            <a:avLst/>
          </a:prstGeom>
          <a:noFill/>
          <a:ln>
            <a:noFill/>
          </a:ln>
        </p:spPr>
      </p:pic>
      <p:sp>
        <p:nvSpPr>
          <p:cNvPr id="229" name="Google Shape;229;p37"/>
          <p:cNvSpPr txBox="1"/>
          <p:nvPr/>
        </p:nvSpPr>
        <p:spPr>
          <a:xfrm>
            <a:off x="432100" y="1519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230" name="Google Shape;230;p37"/>
          <p:cNvSpPr txBox="1"/>
          <p:nvPr/>
        </p:nvSpPr>
        <p:spPr>
          <a:xfrm>
            <a:off x="5293300" y="151925"/>
            <a:ext cx="73392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pic>
        <p:nvPicPr>
          <p:cNvPr id="231" name="Google Shape;231;p37"/>
          <p:cNvPicPr preferRelativeResize="0"/>
          <p:nvPr/>
        </p:nvPicPr>
        <p:blipFill>
          <a:blip r:embed="rId4">
            <a:alphaModFix/>
          </a:blip>
          <a:stretch>
            <a:fillRect/>
          </a:stretch>
        </p:blipFill>
        <p:spPr>
          <a:xfrm>
            <a:off x="0" y="889325"/>
            <a:ext cx="4869899" cy="3595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Query 6</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Clr>
                <a:schemeClr val="dk1"/>
              </a:buClr>
              <a:buSzPts val="1100"/>
              <a:buFont typeface="Arial"/>
              <a:buNone/>
            </a:pPr>
            <a:r>
              <a:rPr lang="en" sz="1400" b="1" i="1"/>
              <a:t>Average rating by occupation</a:t>
            </a:r>
            <a:endParaRPr sz="1400" b="1" i="1"/>
          </a:p>
          <a:p>
            <a:pPr marL="0" lvl="0" indent="0" algn="ctr" rtl="0">
              <a:lnSpc>
                <a:spcPct val="115000"/>
              </a:lnSpc>
              <a:spcBef>
                <a:spcPts val="0"/>
              </a:spcBef>
              <a:spcAft>
                <a:spcPts val="0"/>
              </a:spcAft>
              <a:buClr>
                <a:schemeClr val="dk1"/>
              </a:buClr>
              <a:buSzPts val="1100"/>
              <a:buFont typeface="Arial"/>
              <a:buNone/>
            </a:pPr>
            <a:r>
              <a:rPr lang="en" sz="1400" b="1" i="1"/>
              <a:t> </a:t>
            </a:r>
            <a:endParaRPr sz="1400" b="1" i="1"/>
          </a:p>
          <a:p>
            <a:pPr marL="2286000" lvl="0" indent="457200" algn="l" rtl="0">
              <a:lnSpc>
                <a:spcPct val="115000"/>
              </a:lnSpc>
              <a:spcBef>
                <a:spcPts val="0"/>
              </a:spcBef>
              <a:spcAft>
                <a:spcPts val="0"/>
              </a:spcAft>
              <a:buClr>
                <a:schemeClr val="dk1"/>
              </a:buClr>
              <a:buSzPts val="1100"/>
              <a:buFont typeface="Arial"/>
              <a:buNone/>
            </a:pPr>
            <a:endParaRPr sz="1400" b="1" i="1"/>
          </a:p>
        </p:txBody>
      </p:sp>
      <p:sp>
        <p:nvSpPr>
          <p:cNvPr id="237" name="Google Shape;237;p38"/>
          <p:cNvSpPr txBox="1">
            <a:spLocks noGrp="1"/>
          </p:cNvSpPr>
          <p:nvPr>
            <p:ph type="body" idx="4294967295"/>
          </p:nvPr>
        </p:nvSpPr>
        <p:spPr>
          <a:xfrm>
            <a:off x="98300" y="1727100"/>
            <a:ext cx="4664700" cy="3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SELECT o.occupation, avg(d.rating)</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FROM users u</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INNER JOIN data d ON u.userid = d.userid</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INNER JOIN occupation o ON u.occupationid = o.occupationid</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GROUP BY o.occupation</a:t>
            </a:r>
            <a:endParaRPr sz="1100">
              <a:solidFill>
                <a:schemeClr val="dk1"/>
              </a:solidFill>
            </a:endParaRPr>
          </a:p>
          <a:p>
            <a:pPr marL="0" lvl="0" indent="457200" algn="l" rtl="0">
              <a:spcBef>
                <a:spcPts val="0"/>
              </a:spcBef>
              <a:spcAft>
                <a:spcPts val="0"/>
              </a:spcAft>
              <a:buClr>
                <a:schemeClr val="dk1"/>
              </a:buClr>
              <a:buSzPts val="1100"/>
              <a:buFont typeface="Arial"/>
              <a:buNone/>
            </a:pPr>
            <a:endParaRPr sz="1100">
              <a:solidFill>
                <a:schemeClr val="dk1"/>
              </a:solidFill>
            </a:endParaRPr>
          </a:p>
        </p:txBody>
      </p:sp>
      <p:sp>
        <p:nvSpPr>
          <p:cNvPr id="238" name="Google Shape;238;p38"/>
          <p:cNvSpPr txBox="1">
            <a:spLocks noGrp="1"/>
          </p:cNvSpPr>
          <p:nvPr>
            <p:ph type="body" idx="4294967295"/>
          </p:nvPr>
        </p:nvSpPr>
        <p:spPr>
          <a:xfrm>
            <a:off x="4666775" y="1606200"/>
            <a:ext cx="39999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b="1" u="sng">
                <a:solidFill>
                  <a:schemeClr val="dk1"/>
                </a:solidFill>
              </a:rPr>
              <a:t>Result:</a:t>
            </a:r>
            <a:endParaRPr sz="1100" b="1" u="sng">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Rows fetched: 21</a:t>
            </a:r>
            <a:endParaRPr sz="1100" b="1">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Oracle: 0.15 seconds</a:t>
            </a:r>
            <a:endParaRPr sz="1100" b="1">
              <a:solidFill>
                <a:schemeClr val="dk1"/>
              </a:solidFill>
            </a:endParaRPr>
          </a:p>
          <a:p>
            <a:pPr marL="0" lvl="0" indent="457200" algn="l" rtl="0">
              <a:spcBef>
                <a:spcPts val="0"/>
              </a:spcBef>
              <a:spcAft>
                <a:spcPts val="0"/>
              </a:spcAft>
              <a:buClr>
                <a:schemeClr val="dk1"/>
              </a:buClr>
              <a:buSzPts val="1100"/>
              <a:buFont typeface="Arial"/>
              <a:buNone/>
            </a:pPr>
            <a:r>
              <a:rPr lang="en" sz="1100" b="1">
                <a:solidFill>
                  <a:schemeClr val="dk1"/>
                </a:solidFill>
              </a:rPr>
              <a:t>Hive: 41.735 seconds</a:t>
            </a:r>
            <a:endParaRPr sz="1100" b="1">
              <a:solidFill>
                <a:schemeClr val="dk1"/>
              </a:solidFill>
            </a:endParaRPr>
          </a:p>
          <a:p>
            <a:pPr marL="0" lvl="0" indent="0" algn="l" rtl="0">
              <a:spcBef>
                <a:spcPts val="0"/>
              </a:spcBef>
              <a:spcAft>
                <a:spcPts val="1600"/>
              </a:spcAft>
              <a:buNone/>
            </a:pPr>
            <a:endParaRPr sz="1100" b="1" u="sng">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9"/>
          <p:cNvSpPr txBox="1">
            <a:spLocks noGrp="1"/>
          </p:cNvSpPr>
          <p:nvPr>
            <p:ph type="title"/>
          </p:nvPr>
        </p:nvSpPr>
        <p:spPr>
          <a:xfrm>
            <a:off x="1951650" y="112275"/>
            <a:ext cx="524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Oracle and Hive query results</a:t>
            </a:r>
            <a:endParaRPr/>
          </a:p>
        </p:txBody>
      </p:sp>
      <p:pic>
        <p:nvPicPr>
          <p:cNvPr id="244" name="Google Shape;244;p39"/>
          <p:cNvPicPr preferRelativeResize="0"/>
          <p:nvPr/>
        </p:nvPicPr>
        <p:blipFill rotWithShape="1">
          <a:blip r:embed="rId3">
            <a:alphaModFix/>
          </a:blip>
          <a:srcRect r="9722" b="7518"/>
          <a:stretch/>
        </p:blipFill>
        <p:spPr>
          <a:xfrm>
            <a:off x="5135000" y="684975"/>
            <a:ext cx="3530199" cy="3861074"/>
          </a:xfrm>
          <a:prstGeom prst="rect">
            <a:avLst/>
          </a:prstGeom>
          <a:noFill/>
          <a:ln>
            <a:noFill/>
          </a:ln>
        </p:spPr>
      </p:pic>
      <p:pic>
        <p:nvPicPr>
          <p:cNvPr id="245" name="Google Shape;245;p39"/>
          <p:cNvPicPr preferRelativeResize="0"/>
          <p:nvPr/>
        </p:nvPicPr>
        <p:blipFill>
          <a:blip r:embed="rId4">
            <a:alphaModFix/>
          </a:blip>
          <a:stretch>
            <a:fillRect/>
          </a:stretch>
        </p:blipFill>
        <p:spPr>
          <a:xfrm>
            <a:off x="663125" y="816575"/>
            <a:ext cx="3908875" cy="3317800"/>
          </a:xfrm>
          <a:prstGeom prst="rect">
            <a:avLst/>
          </a:prstGeom>
          <a:noFill/>
          <a:ln>
            <a:noFill/>
          </a:ln>
        </p:spPr>
      </p:pic>
      <p:pic>
        <p:nvPicPr>
          <p:cNvPr id="246" name="Google Shape;246;p39"/>
          <p:cNvPicPr preferRelativeResize="0"/>
          <p:nvPr/>
        </p:nvPicPr>
        <p:blipFill>
          <a:blip r:embed="rId5">
            <a:alphaModFix/>
          </a:blip>
          <a:stretch>
            <a:fillRect/>
          </a:stretch>
        </p:blipFill>
        <p:spPr>
          <a:xfrm>
            <a:off x="663125" y="4134375"/>
            <a:ext cx="3885825" cy="396200"/>
          </a:xfrm>
          <a:prstGeom prst="rect">
            <a:avLst/>
          </a:prstGeom>
          <a:noFill/>
          <a:ln>
            <a:noFill/>
          </a:ln>
        </p:spPr>
      </p:pic>
      <p:pic>
        <p:nvPicPr>
          <p:cNvPr id="247" name="Google Shape;247;p39"/>
          <p:cNvPicPr preferRelativeResize="0"/>
          <p:nvPr/>
        </p:nvPicPr>
        <p:blipFill>
          <a:blip r:embed="rId6">
            <a:alphaModFix/>
          </a:blip>
          <a:stretch>
            <a:fillRect/>
          </a:stretch>
        </p:blipFill>
        <p:spPr>
          <a:xfrm>
            <a:off x="5135000" y="4629500"/>
            <a:ext cx="2750516" cy="39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 for Query 6</a:t>
            </a:r>
            <a:endParaRPr/>
          </a:p>
        </p:txBody>
      </p:sp>
      <p:pic>
        <p:nvPicPr>
          <p:cNvPr id="253" name="Google Shape;253;p40"/>
          <p:cNvPicPr preferRelativeResize="0"/>
          <p:nvPr/>
        </p:nvPicPr>
        <p:blipFill>
          <a:blip r:embed="rId3">
            <a:alphaModFix/>
          </a:blip>
          <a:stretch>
            <a:fillRect/>
          </a:stretch>
        </p:blipFill>
        <p:spPr>
          <a:xfrm>
            <a:off x="958575" y="1357228"/>
            <a:ext cx="7226850" cy="3092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41"/>
          <p:cNvPicPr preferRelativeResize="0"/>
          <p:nvPr/>
        </p:nvPicPr>
        <p:blipFill>
          <a:blip r:embed="rId3">
            <a:alphaModFix/>
          </a:blip>
          <a:stretch>
            <a:fillRect/>
          </a:stretch>
        </p:blipFill>
        <p:spPr>
          <a:xfrm>
            <a:off x="154500" y="608000"/>
            <a:ext cx="3938728" cy="4692474"/>
          </a:xfrm>
          <a:prstGeom prst="rect">
            <a:avLst/>
          </a:prstGeom>
          <a:noFill/>
          <a:ln>
            <a:noFill/>
          </a:ln>
        </p:spPr>
      </p:pic>
      <p:pic>
        <p:nvPicPr>
          <p:cNvPr id="259" name="Google Shape;259;p41"/>
          <p:cNvPicPr preferRelativeResize="0"/>
          <p:nvPr/>
        </p:nvPicPr>
        <p:blipFill>
          <a:blip r:embed="rId4">
            <a:alphaModFix/>
          </a:blip>
          <a:stretch>
            <a:fillRect/>
          </a:stretch>
        </p:blipFill>
        <p:spPr>
          <a:xfrm>
            <a:off x="4839775" y="658451"/>
            <a:ext cx="4304225" cy="4591576"/>
          </a:xfrm>
          <a:prstGeom prst="rect">
            <a:avLst/>
          </a:prstGeom>
          <a:noFill/>
          <a:ln>
            <a:noFill/>
          </a:ln>
        </p:spPr>
      </p:pic>
      <p:sp>
        <p:nvSpPr>
          <p:cNvPr id="260" name="Google Shape;260;p41"/>
          <p:cNvSpPr txBox="1"/>
          <p:nvPr/>
        </p:nvSpPr>
        <p:spPr>
          <a:xfrm>
            <a:off x="432100" y="1519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261" name="Google Shape;261;p41"/>
          <p:cNvSpPr txBox="1"/>
          <p:nvPr/>
        </p:nvSpPr>
        <p:spPr>
          <a:xfrm>
            <a:off x="5293300" y="151925"/>
            <a:ext cx="73392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3">
            <a:alphaModFix/>
          </a:blip>
          <a:srcRect t="38987"/>
          <a:stretch/>
        </p:blipFill>
        <p:spPr>
          <a:xfrm>
            <a:off x="270175" y="206925"/>
            <a:ext cx="5462650" cy="1803675"/>
          </a:xfrm>
          <a:prstGeom prst="rect">
            <a:avLst/>
          </a:prstGeom>
          <a:noFill/>
          <a:ln>
            <a:noFill/>
          </a:ln>
        </p:spPr>
      </p:pic>
      <p:pic>
        <p:nvPicPr>
          <p:cNvPr id="67" name="Google Shape;67;p15"/>
          <p:cNvPicPr preferRelativeResize="0"/>
          <p:nvPr/>
        </p:nvPicPr>
        <p:blipFill rotWithShape="1">
          <a:blip r:embed="rId4">
            <a:alphaModFix/>
          </a:blip>
          <a:srcRect t="52153"/>
          <a:stretch/>
        </p:blipFill>
        <p:spPr>
          <a:xfrm>
            <a:off x="270175" y="2225300"/>
            <a:ext cx="5462650" cy="1010775"/>
          </a:xfrm>
          <a:prstGeom prst="rect">
            <a:avLst/>
          </a:prstGeom>
          <a:noFill/>
          <a:ln>
            <a:noFill/>
          </a:ln>
        </p:spPr>
      </p:pic>
      <p:pic>
        <p:nvPicPr>
          <p:cNvPr id="68" name="Google Shape;68;p15"/>
          <p:cNvPicPr preferRelativeResize="0"/>
          <p:nvPr/>
        </p:nvPicPr>
        <p:blipFill rotWithShape="1">
          <a:blip r:embed="rId5">
            <a:alphaModFix/>
          </a:blip>
          <a:srcRect l="1625" t="57948" r="79857" b="15945"/>
          <a:stretch/>
        </p:blipFill>
        <p:spPr>
          <a:xfrm>
            <a:off x="6708525" y="456450"/>
            <a:ext cx="904800" cy="542075"/>
          </a:xfrm>
          <a:prstGeom prst="rect">
            <a:avLst/>
          </a:prstGeom>
          <a:noFill/>
          <a:ln>
            <a:noFill/>
          </a:ln>
        </p:spPr>
      </p:pic>
      <p:pic>
        <p:nvPicPr>
          <p:cNvPr id="69" name="Google Shape;69;p15"/>
          <p:cNvPicPr preferRelativeResize="0"/>
          <p:nvPr/>
        </p:nvPicPr>
        <p:blipFill rotWithShape="1">
          <a:blip r:embed="rId6">
            <a:alphaModFix/>
          </a:blip>
          <a:srcRect l="920" t="59693" r="80526" b="11242"/>
          <a:stretch/>
        </p:blipFill>
        <p:spPr>
          <a:xfrm>
            <a:off x="6708525" y="2608450"/>
            <a:ext cx="904800" cy="586900"/>
          </a:xfrm>
          <a:prstGeom prst="rect">
            <a:avLst/>
          </a:prstGeom>
          <a:noFill/>
          <a:ln>
            <a:noFill/>
          </a:ln>
        </p:spPr>
      </p:pic>
      <p:pic>
        <p:nvPicPr>
          <p:cNvPr id="70" name="Google Shape;70;p15"/>
          <p:cNvPicPr preferRelativeResize="0"/>
          <p:nvPr/>
        </p:nvPicPr>
        <p:blipFill rotWithShape="1">
          <a:blip r:embed="rId7">
            <a:alphaModFix/>
          </a:blip>
          <a:srcRect t="46178"/>
          <a:stretch/>
        </p:blipFill>
        <p:spPr>
          <a:xfrm>
            <a:off x="270175" y="3643650"/>
            <a:ext cx="5427624" cy="1216050"/>
          </a:xfrm>
          <a:prstGeom prst="rect">
            <a:avLst/>
          </a:prstGeom>
          <a:noFill/>
          <a:ln>
            <a:noFill/>
          </a:ln>
        </p:spPr>
      </p:pic>
      <p:pic>
        <p:nvPicPr>
          <p:cNvPr id="71" name="Google Shape;71;p15"/>
          <p:cNvPicPr preferRelativeResize="0"/>
          <p:nvPr/>
        </p:nvPicPr>
        <p:blipFill rotWithShape="1">
          <a:blip r:embed="rId8">
            <a:alphaModFix/>
          </a:blip>
          <a:srcRect t="59759" r="80243" b="11715"/>
          <a:stretch/>
        </p:blipFill>
        <p:spPr>
          <a:xfrm>
            <a:off x="6678238" y="3966375"/>
            <a:ext cx="965375" cy="57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Query 7</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Clr>
                <a:schemeClr val="dk1"/>
              </a:buClr>
              <a:buSzPts val="1100"/>
              <a:buFont typeface="Arial"/>
              <a:buNone/>
            </a:pPr>
            <a:r>
              <a:rPr lang="en" sz="1400" b="1" i="1"/>
              <a:t>Number of ratings for movies released since Nicholas was born</a:t>
            </a:r>
            <a:endParaRPr sz="1400" b="1" i="1"/>
          </a:p>
          <a:p>
            <a:pPr marL="0" lvl="0" indent="0" algn="ctr" rtl="0">
              <a:lnSpc>
                <a:spcPct val="115000"/>
              </a:lnSpc>
              <a:spcBef>
                <a:spcPts val="0"/>
              </a:spcBef>
              <a:spcAft>
                <a:spcPts val="0"/>
              </a:spcAft>
              <a:buClr>
                <a:schemeClr val="dk1"/>
              </a:buClr>
              <a:buSzPts val="1100"/>
              <a:buFont typeface="Arial"/>
              <a:buNone/>
            </a:pPr>
            <a:endParaRPr sz="1400" b="1" i="1"/>
          </a:p>
          <a:p>
            <a:pPr marL="0" lvl="0" indent="0" algn="ctr" rtl="0">
              <a:lnSpc>
                <a:spcPct val="115000"/>
              </a:lnSpc>
              <a:spcBef>
                <a:spcPts val="0"/>
              </a:spcBef>
              <a:spcAft>
                <a:spcPts val="0"/>
              </a:spcAft>
              <a:buClr>
                <a:schemeClr val="dk1"/>
              </a:buClr>
              <a:buSzPts val="1100"/>
              <a:buFont typeface="Arial"/>
              <a:buNone/>
            </a:pPr>
            <a:r>
              <a:rPr lang="en" sz="1400" b="1" i="1"/>
              <a:t> </a:t>
            </a:r>
            <a:endParaRPr sz="1400" b="1" i="1"/>
          </a:p>
          <a:p>
            <a:pPr marL="2286000" lvl="0" indent="457200" algn="l" rtl="0">
              <a:lnSpc>
                <a:spcPct val="115000"/>
              </a:lnSpc>
              <a:spcBef>
                <a:spcPts val="0"/>
              </a:spcBef>
              <a:spcAft>
                <a:spcPts val="0"/>
              </a:spcAft>
              <a:buClr>
                <a:schemeClr val="dk1"/>
              </a:buClr>
              <a:buSzPts val="1100"/>
              <a:buFont typeface="Arial"/>
              <a:buNone/>
            </a:pPr>
            <a:endParaRPr sz="1400" b="1" i="1"/>
          </a:p>
        </p:txBody>
      </p:sp>
      <p:sp>
        <p:nvSpPr>
          <p:cNvPr id="267" name="Google Shape;267;p42"/>
          <p:cNvSpPr txBox="1">
            <a:spLocks noGrp="1"/>
          </p:cNvSpPr>
          <p:nvPr>
            <p:ph type="body" idx="4294967295"/>
          </p:nvPr>
        </p:nvSpPr>
        <p:spPr>
          <a:xfrm>
            <a:off x="311700" y="1727100"/>
            <a:ext cx="3999900" cy="3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SELECT m.title, m.release_date,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count(d.rating) AS num_ratings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FROM movie m</a:t>
            </a:r>
            <a:endParaRPr sz="1100">
              <a:solidFill>
                <a:schemeClr val="dk1"/>
              </a:solidFill>
            </a:endParaRPr>
          </a:p>
          <a:p>
            <a:pPr marL="0" lvl="0" indent="457200" algn="l" rtl="0">
              <a:spcBef>
                <a:spcPts val="0"/>
              </a:spcBef>
              <a:spcAft>
                <a:spcPts val="0"/>
              </a:spcAft>
              <a:buClr>
                <a:schemeClr val="dk1"/>
              </a:buClr>
              <a:buSzPts val="1100"/>
              <a:buFont typeface="Arial"/>
              <a:buNone/>
            </a:pPr>
            <a:r>
              <a:rPr lang="en" sz="1100">
                <a:solidFill>
                  <a:schemeClr val="dk1"/>
                </a:solidFill>
              </a:rPr>
              <a:t>INNER JOIN data d</a:t>
            </a:r>
            <a:endParaRPr sz="1100">
              <a:solidFill>
                <a:schemeClr val="dk1"/>
              </a:solidFill>
            </a:endParaRPr>
          </a:p>
          <a:p>
            <a:pPr marL="457200" lvl="0" indent="0" algn="l" rtl="0">
              <a:spcBef>
                <a:spcPts val="0"/>
              </a:spcBef>
              <a:spcAft>
                <a:spcPts val="0"/>
              </a:spcAft>
              <a:buClr>
                <a:schemeClr val="dk1"/>
              </a:buClr>
              <a:buSzPts val="1100"/>
              <a:buFont typeface="Arial"/>
              <a:buNone/>
            </a:pPr>
            <a:r>
              <a:rPr lang="en" sz="1100">
                <a:solidFill>
                  <a:schemeClr val="dk1"/>
                </a:solidFill>
              </a:rPr>
              <a:t>ON d.itemid = m.movieid</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WHERE m.release_date &gt;= '1996-06-29'</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GROUP BY m.title, m.release_date</a:t>
            </a:r>
            <a:endParaRPr sz="1100">
              <a:solidFill>
                <a:schemeClr val="dk1"/>
              </a:solidFill>
            </a:endParaRPr>
          </a:p>
          <a:p>
            <a:pPr marL="0" lvl="0" indent="0" algn="l" rtl="0">
              <a:spcBef>
                <a:spcPts val="0"/>
              </a:spcBef>
              <a:spcAft>
                <a:spcPts val="0"/>
              </a:spcAft>
              <a:buClr>
                <a:schemeClr val="dk1"/>
              </a:buClr>
              <a:buSzPts val="1100"/>
              <a:buFont typeface="Arial"/>
              <a:buNone/>
            </a:pPr>
            <a:endParaRPr sz="1100">
              <a:solidFill>
                <a:schemeClr val="dk1"/>
              </a:solidFill>
            </a:endParaRPr>
          </a:p>
          <a:p>
            <a:pPr marL="0" lvl="0" indent="457200" algn="l" rtl="0">
              <a:spcBef>
                <a:spcPts val="0"/>
              </a:spcBef>
              <a:spcAft>
                <a:spcPts val="0"/>
              </a:spcAft>
              <a:buClr>
                <a:schemeClr val="dk1"/>
              </a:buClr>
              <a:buSzPts val="1100"/>
              <a:buFont typeface="Arial"/>
              <a:buNone/>
            </a:pPr>
            <a:endParaRPr sz="1100">
              <a:solidFill>
                <a:schemeClr val="dk1"/>
              </a:solidFill>
            </a:endParaRPr>
          </a:p>
        </p:txBody>
      </p:sp>
      <p:sp>
        <p:nvSpPr>
          <p:cNvPr id="268" name="Google Shape;268;p42"/>
          <p:cNvSpPr txBox="1">
            <a:spLocks noGrp="1"/>
          </p:cNvSpPr>
          <p:nvPr>
            <p:ph type="body" idx="4294967295"/>
          </p:nvPr>
        </p:nvSpPr>
        <p:spPr>
          <a:xfrm>
            <a:off x="4666775" y="1606200"/>
            <a:ext cx="3999900" cy="34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u="sng">
                <a:solidFill>
                  <a:schemeClr val="dk1"/>
                </a:solidFill>
              </a:rPr>
              <a:t>Result:</a:t>
            </a:r>
            <a:endParaRPr sz="1100" b="1" u="sng">
              <a:solidFill>
                <a:schemeClr val="dk1"/>
              </a:solidFill>
            </a:endParaRPr>
          </a:p>
          <a:p>
            <a:pPr marL="0" lvl="0" indent="0" algn="l" rtl="0">
              <a:spcBef>
                <a:spcPts val="0"/>
              </a:spcBef>
              <a:spcAft>
                <a:spcPts val="0"/>
              </a:spcAft>
              <a:buNone/>
            </a:pPr>
            <a:r>
              <a:rPr lang="en" sz="1100" b="1" u="sng">
                <a:solidFill>
                  <a:schemeClr val="dk1"/>
                </a:solidFill>
              </a:rPr>
              <a:t>	</a:t>
            </a:r>
            <a:r>
              <a:rPr lang="en" sz="1100" b="1">
                <a:solidFill>
                  <a:schemeClr val="dk1"/>
                </a:solidFill>
              </a:rPr>
              <a:t>Rows fetched : 516</a:t>
            </a:r>
            <a:endParaRPr sz="1100" b="1">
              <a:solidFill>
                <a:schemeClr val="dk1"/>
              </a:solidFill>
            </a:endParaRPr>
          </a:p>
          <a:p>
            <a:pPr marL="0" lvl="0" indent="0" algn="l" rtl="0">
              <a:spcBef>
                <a:spcPts val="0"/>
              </a:spcBef>
              <a:spcAft>
                <a:spcPts val="0"/>
              </a:spcAft>
              <a:buNone/>
            </a:pPr>
            <a:r>
              <a:rPr lang="en" sz="1100" b="1">
                <a:solidFill>
                  <a:schemeClr val="dk1"/>
                </a:solidFill>
              </a:rPr>
              <a:t>	Oracle : 0.10 seconds</a:t>
            </a:r>
            <a:endParaRPr sz="1100" b="1">
              <a:solidFill>
                <a:schemeClr val="dk1"/>
              </a:solidFill>
            </a:endParaRPr>
          </a:p>
          <a:p>
            <a:pPr marL="0" lvl="0" indent="0" algn="l" rtl="0">
              <a:spcBef>
                <a:spcPts val="0"/>
              </a:spcBef>
              <a:spcAft>
                <a:spcPts val="0"/>
              </a:spcAft>
              <a:buNone/>
            </a:pPr>
            <a:r>
              <a:rPr lang="en" sz="1100" b="1">
                <a:solidFill>
                  <a:schemeClr val="dk1"/>
                </a:solidFill>
              </a:rPr>
              <a:t>	Hive : 43.264 seconds</a:t>
            </a:r>
            <a:endParaRPr sz="1100" b="1">
              <a:solidFill>
                <a:schemeClr val="dk1"/>
              </a:solidFill>
            </a:endParaRPr>
          </a:p>
          <a:p>
            <a:pPr marL="0" lvl="0" indent="457200" algn="l" rtl="0">
              <a:spcBef>
                <a:spcPts val="0"/>
              </a:spcBef>
              <a:spcAft>
                <a:spcPts val="0"/>
              </a:spcAft>
              <a:buNone/>
            </a:pPr>
            <a:endParaRPr sz="1100" b="1" u="sng">
              <a:solidFill>
                <a:schemeClr val="dk1"/>
              </a:solidFill>
            </a:endParaRPr>
          </a:p>
          <a:p>
            <a:pPr marL="0" lvl="0" indent="0" algn="l" rtl="0">
              <a:spcBef>
                <a:spcPts val="0"/>
              </a:spcBef>
              <a:spcAft>
                <a:spcPts val="1600"/>
              </a:spcAft>
              <a:buNone/>
            </a:pPr>
            <a:endParaRPr sz="1100" b="1" u="sng">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2184625" y="264400"/>
            <a:ext cx="492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Oracle and Hive query results</a:t>
            </a:r>
            <a:endParaRPr/>
          </a:p>
        </p:txBody>
      </p:sp>
      <p:pic>
        <p:nvPicPr>
          <p:cNvPr id="274" name="Google Shape;274;p43"/>
          <p:cNvPicPr preferRelativeResize="0"/>
          <p:nvPr/>
        </p:nvPicPr>
        <p:blipFill>
          <a:blip r:embed="rId3">
            <a:alphaModFix/>
          </a:blip>
          <a:stretch>
            <a:fillRect/>
          </a:stretch>
        </p:blipFill>
        <p:spPr>
          <a:xfrm>
            <a:off x="311700" y="1017725"/>
            <a:ext cx="4477701" cy="2747350"/>
          </a:xfrm>
          <a:prstGeom prst="rect">
            <a:avLst/>
          </a:prstGeom>
          <a:noFill/>
          <a:ln>
            <a:noFill/>
          </a:ln>
        </p:spPr>
      </p:pic>
      <p:pic>
        <p:nvPicPr>
          <p:cNvPr id="275" name="Google Shape;275;p43"/>
          <p:cNvPicPr preferRelativeResize="0"/>
          <p:nvPr/>
        </p:nvPicPr>
        <p:blipFill>
          <a:blip r:embed="rId4">
            <a:alphaModFix/>
          </a:blip>
          <a:stretch>
            <a:fillRect/>
          </a:stretch>
        </p:blipFill>
        <p:spPr>
          <a:xfrm>
            <a:off x="311700" y="3765075"/>
            <a:ext cx="4477701" cy="308554"/>
          </a:xfrm>
          <a:prstGeom prst="rect">
            <a:avLst/>
          </a:prstGeom>
          <a:noFill/>
          <a:ln>
            <a:noFill/>
          </a:ln>
        </p:spPr>
      </p:pic>
      <p:pic>
        <p:nvPicPr>
          <p:cNvPr id="276" name="Google Shape;276;p43"/>
          <p:cNvPicPr preferRelativeResize="0"/>
          <p:nvPr/>
        </p:nvPicPr>
        <p:blipFill>
          <a:blip r:embed="rId5">
            <a:alphaModFix/>
          </a:blip>
          <a:stretch>
            <a:fillRect/>
          </a:stretch>
        </p:blipFill>
        <p:spPr>
          <a:xfrm>
            <a:off x="4941801" y="989500"/>
            <a:ext cx="4049799" cy="290910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a:t>
            </a:r>
            <a:endParaRPr/>
          </a:p>
        </p:txBody>
      </p:sp>
      <p:sp>
        <p:nvSpPr>
          <p:cNvPr id="282" name="Google Shape;28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3" name="Google Shape;283;p44"/>
          <p:cNvPicPr preferRelativeResize="0"/>
          <p:nvPr/>
        </p:nvPicPr>
        <p:blipFill>
          <a:blip r:embed="rId3">
            <a:alphaModFix/>
          </a:blip>
          <a:stretch>
            <a:fillRect/>
          </a:stretch>
        </p:blipFill>
        <p:spPr>
          <a:xfrm>
            <a:off x="798875" y="1207425"/>
            <a:ext cx="7290651" cy="330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45"/>
          <p:cNvPicPr preferRelativeResize="0"/>
          <p:nvPr/>
        </p:nvPicPr>
        <p:blipFill>
          <a:blip r:embed="rId3">
            <a:alphaModFix/>
          </a:blip>
          <a:stretch>
            <a:fillRect/>
          </a:stretch>
        </p:blipFill>
        <p:spPr>
          <a:xfrm>
            <a:off x="0" y="880350"/>
            <a:ext cx="4232151" cy="4263152"/>
          </a:xfrm>
          <a:prstGeom prst="rect">
            <a:avLst/>
          </a:prstGeom>
          <a:noFill/>
          <a:ln>
            <a:noFill/>
          </a:ln>
        </p:spPr>
      </p:pic>
      <p:pic>
        <p:nvPicPr>
          <p:cNvPr id="289" name="Google Shape;289;p45"/>
          <p:cNvPicPr preferRelativeResize="0"/>
          <p:nvPr/>
        </p:nvPicPr>
        <p:blipFill>
          <a:blip r:embed="rId4">
            <a:alphaModFix/>
          </a:blip>
          <a:stretch>
            <a:fillRect/>
          </a:stretch>
        </p:blipFill>
        <p:spPr>
          <a:xfrm>
            <a:off x="4714625" y="880350"/>
            <a:ext cx="4192101" cy="4148799"/>
          </a:xfrm>
          <a:prstGeom prst="rect">
            <a:avLst/>
          </a:prstGeom>
          <a:noFill/>
          <a:ln>
            <a:noFill/>
          </a:ln>
        </p:spPr>
      </p:pic>
      <p:sp>
        <p:nvSpPr>
          <p:cNvPr id="290" name="Google Shape;290;p45"/>
          <p:cNvSpPr txBox="1"/>
          <p:nvPr/>
        </p:nvSpPr>
        <p:spPr>
          <a:xfrm>
            <a:off x="445675" y="1467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291" name="Google Shape;291;p45"/>
          <p:cNvSpPr txBox="1"/>
          <p:nvPr/>
        </p:nvSpPr>
        <p:spPr>
          <a:xfrm>
            <a:off x="5293300" y="151925"/>
            <a:ext cx="4349700" cy="3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6"/>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Query 8</a:t>
            </a:r>
            <a:endParaRPr/>
          </a:p>
          <a:p>
            <a:pPr marL="0" lvl="0" indent="0" algn="l" rtl="0">
              <a:lnSpc>
                <a:spcPct val="115000"/>
              </a:lnSpc>
              <a:spcBef>
                <a:spcPts val="0"/>
              </a:spcBef>
              <a:spcAft>
                <a:spcPts val="0"/>
              </a:spcAft>
              <a:buNone/>
            </a:pPr>
            <a:endParaRPr sz="1400" b="1" i="1"/>
          </a:p>
          <a:p>
            <a:pPr marL="0" lvl="0" indent="0" algn="ctr" rtl="0">
              <a:lnSpc>
                <a:spcPct val="115000"/>
              </a:lnSpc>
              <a:spcBef>
                <a:spcPts val="0"/>
              </a:spcBef>
              <a:spcAft>
                <a:spcPts val="0"/>
              </a:spcAft>
              <a:buNone/>
            </a:pPr>
            <a:r>
              <a:rPr lang="en" sz="1400" b="1" i="1"/>
              <a:t>Select movies watched from users who live in Palo Alto and are not an engineer</a:t>
            </a:r>
            <a:endParaRPr sz="1400" b="1" i="1"/>
          </a:p>
        </p:txBody>
      </p:sp>
      <p:sp>
        <p:nvSpPr>
          <p:cNvPr id="297" name="Google Shape;297;p46"/>
          <p:cNvSpPr txBox="1">
            <a:spLocks noGrp="1"/>
          </p:cNvSpPr>
          <p:nvPr>
            <p:ph type="body" idx="4294967295"/>
          </p:nvPr>
        </p:nvSpPr>
        <p:spPr>
          <a:xfrm>
            <a:off x="311700" y="1727100"/>
            <a:ext cx="4746000" cy="34164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 sz="1100">
                <a:solidFill>
                  <a:schemeClr val="dk1"/>
                </a:solidFill>
              </a:rPr>
              <a:t>SELECT DISTINCT m.title</a:t>
            </a:r>
            <a:endParaRPr sz="1100">
              <a:solidFill>
                <a:schemeClr val="dk1"/>
              </a:solidFill>
            </a:endParaRPr>
          </a:p>
          <a:p>
            <a:pPr marL="0" lvl="0" indent="457200" algn="l" rtl="0">
              <a:spcBef>
                <a:spcPts val="0"/>
              </a:spcBef>
              <a:spcAft>
                <a:spcPts val="0"/>
              </a:spcAft>
              <a:buNone/>
            </a:pPr>
            <a:r>
              <a:rPr lang="en" sz="1100">
                <a:solidFill>
                  <a:schemeClr val="dk1"/>
                </a:solidFill>
              </a:rPr>
              <a:t>FROM movie m</a:t>
            </a:r>
            <a:endParaRPr sz="1100">
              <a:solidFill>
                <a:schemeClr val="dk1"/>
              </a:solidFill>
            </a:endParaRPr>
          </a:p>
          <a:p>
            <a:pPr marL="0" lvl="0" indent="457200" algn="l" rtl="0">
              <a:spcBef>
                <a:spcPts val="0"/>
              </a:spcBef>
              <a:spcAft>
                <a:spcPts val="0"/>
              </a:spcAft>
              <a:buNone/>
            </a:pPr>
            <a:r>
              <a:rPr lang="en" sz="1100">
                <a:solidFill>
                  <a:schemeClr val="dk1"/>
                </a:solidFill>
              </a:rPr>
              <a:t>WHERE m.movieid IN (</a:t>
            </a:r>
            <a:endParaRPr sz="1100">
              <a:solidFill>
                <a:schemeClr val="dk1"/>
              </a:solidFill>
            </a:endParaRPr>
          </a:p>
          <a:p>
            <a:pPr marL="457200" lvl="0" indent="457200" algn="l" rtl="0">
              <a:spcBef>
                <a:spcPts val="0"/>
              </a:spcBef>
              <a:spcAft>
                <a:spcPts val="0"/>
              </a:spcAft>
              <a:buNone/>
            </a:pPr>
            <a:r>
              <a:rPr lang="en" sz="1100">
                <a:solidFill>
                  <a:schemeClr val="dk1"/>
                </a:solidFill>
              </a:rPr>
              <a:t>SELECT d.itemid</a:t>
            </a:r>
            <a:endParaRPr sz="1100">
              <a:solidFill>
                <a:schemeClr val="dk1"/>
              </a:solidFill>
            </a:endParaRPr>
          </a:p>
          <a:p>
            <a:pPr marL="457200" lvl="0" indent="457200" algn="l" rtl="0">
              <a:spcBef>
                <a:spcPts val="0"/>
              </a:spcBef>
              <a:spcAft>
                <a:spcPts val="0"/>
              </a:spcAft>
              <a:buNone/>
            </a:pPr>
            <a:r>
              <a:rPr lang="en" sz="1100">
                <a:solidFill>
                  <a:schemeClr val="dk1"/>
                </a:solidFill>
              </a:rPr>
              <a:t>FROM data d</a:t>
            </a:r>
            <a:endParaRPr sz="1100">
              <a:solidFill>
                <a:schemeClr val="dk1"/>
              </a:solidFill>
            </a:endParaRPr>
          </a:p>
          <a:p>
            <a:pPr marL="457200" lvl="0" indent="457200" algn="l" rtl="0">
              <a:spcBef>
                <a:spcPts val="0"/>
              </a:spcBef>
              <a:spcAft>
                <a:spcPts val="0"/>
              </a:spcAft>
              <a:buNone/>
            </a:pPr>
            <a:r>
              <a:rPr lang="en" sz="1100">
                <a:solidFill>
                  <a:schemeClr val="dk1"/>
                </a:solidFill>
              </a:rPr>
              <a:t>WHERE d.userid IN (</a:t>
            </a:r>
            <a:endParaRPr sz="1100">
              <a:solidFill>
                <a:schemeClr val="dk1"/>
              </a:solidFill>
            </a:endParaRPr>
          </a:p>
          <a:p>
            <a:pPr marL="914400" lvl="0" indent="457200" algn="l" rtl="0">
              <a:spcBef>
                <a:spcPts val="0"/>
              </a:spcBef>
              <a:spcAft>
                <a:spcPts val="0"/>
              </a:spcAft>
              <a:buNone/>
            </a:pPr>
            <a:r>
              <a:rPr lang="en" sz="1100">
                <a:solidFill>
                  <a:schemeClr val="dk1"/>
                </a:solidFill>
              </a:rPr>
              <a:t>SELECT u.userid</a:t>
            </a:r>
            <a:endParaRPr sz="1100">
              <a:solidFill>
                <a:schemeClr val="dk1"/>
              </a:solidFill>
            </a:endParaRPr>
          </a:p>
          <a:p>
            <a:pPr marL="914400" lvl="0" indent="457200" algn="l" rtl="0">
              <a:spcBef>
                <a:spcPts val="0"/>
              </a:spcBef>
              <a:spcAft>
                <a:spcPts val="0"/>
              </a:spcAft>
              <a:buNone/>
            </a:pPr>
            <a:r>
              <a:rPr lang="en" sz="1100">
                <a:solidFill>
                  <a:schemeClr val="dk1"/>
                </a:solidFill>
              </a:rPr>
              <a:t>FROM users u</a:t>
            </a:r>
            <a:endParaRPr sz="1100">
              <a:solidFill>
                <a:schemeClr val="dk1"/>
              </a:solidFill>
            </a:endParaRPr>
          </a:p>
          <a:p>
            <a:pPr marL="914400" lvl="0" indent="457200" algn="l" rtl="0">
              <a:spcBef>
                <a:spcPts val="0"/>
              </a:spcBef>
              <a:spcAft>
                <a:spcPts val="0"/>
              </a:spcAft>
              <a:buNone/>
            </a:pPr>
            <a:r>
              <a:rPr lang="en" sz="1100">
                <a:solidFill>
                  <a:schemeClr val="dk1"/>
                </a:solidFill>
              </a:rPr>
              <a:t>WHERE u.occupationid IN (</a:t>
            </a:r>
            <a:endParaRPr sz="1100">
              <a:solidFill>
                <a:schemeClr val="dk1"/>
              </a:solidFill>
            </a:endParaRPr>
          </a:p>
          <a:p>
            <a:pPr marL="1371600" lvl="0" indent="457200" algn="l" rtl="0">
              <a:spcBef>
                <a:spcPts val="0"/>
              </a:spcBef>
              <a:spcAft>
                <a:spcPts val="0"/>
              </a:spcAft>
              <a:buNone/>
            </a:pPr>
            <a:r>
              <a:rPr lang="en" sz="1100">
                <a:solidFill>
                  <a:schemeClr val="dk1"/>
                </a:solidFill>
              </a:rPr>
              <a:t>SELECT o.occupationid</a:t>
            </a:r>
            <a:endParaRPr sz="1100">
              <a:solidFill>
                <a:schemeClr val="dk1"/>
              </a:solidFill>
            </a:endParaRPr>
          </a:p>
          <a:p>
            <a:pPr marL="1371600" lvl="0" indent="457200" algn="l" rtl="0">
              <a:spcBef>
                <a:spcPts val="0"/>
              </a:spcBef>
              <a:spcAft>
                <a:spcPts val="0"/>
              </a:spcAft>
              <a:buNone/>
            </a:pPr>
            <a:r>
              <a:rPr lang="en" sz="1100">
                <a:solidFill>
                  <a:schemeClr val="dk1"/>
                </a:solidFill>
              </a:rPr>
              <a:t>FROM occupation o </a:t>
            </a:r>
            <a:endParaRPr sz="1100">
              <a:solidFill>
                <a:schemeClr val="dk1"/>
              </a:solidFill>
            </a:endParaRPr>
          </a:p>
          <a:p>
            <a:pPr marL="1371600" lvl="0" indent="457200" algn="l" rtl="0">
              <a:spcBef>
                <a:spcPts val="0"/>
              </a:spcBef>
              <a:spcAft>
                <a:spcPts val="0"/>
              </a:spcAft>
              <a:buNone/>
            </a:pPr>
            <a:r>
              <a:rPr lang="en" sz="1100">
                <a:solidFill>
                  <a:schemeClr val="dk1"/>
                </a:solidFill>
              </a:rPr>
              <a:t>WHERE o.occupation != 'engineer') </a:t>
            </a:r>
            <a:endParaRPr sz="1100">
              <a:solidFill>
                <a:schemeClr val="dk1"/>
              </a:solidFill>
            </a:endParaRPr>
          </a:p>
          <a:p>
            <a:pPr marL="1371600" lvl="0" indent="457200" algn="l" rtl="0">
              <a:spcBef>
                <a:spcPts val="0"/>
              </a:spcBef>
              <a:spcAft>
                <a:spcPts val="0"/>
              </a:spcAft>
              <a:buNone/>
            </a:pPr>
            <a:r>
              <a:rPr lang="en" sz="1100">
                <a:solidFill>
                  <a:schemeClr val="dk1"/>
                </a:solidFill>
              </a:rPr>
              <a:t>AND u.zipcode IN (</a:t>
            </a:r>
            <a:endParaRPr sz="1100">
              <a:solidFill>
                <a:schemeClr val="dk1"/>
              </a:solidFill>
            </a:endParaRPr>
          </a:p>
          <a:p>
            <a:pPr marL="1828800" lvl="0" indent="457200" algn="l" rtl="0">
              <a:spcBef>
                <a:spcPts val="0"/>
              </a:spcBef>
              <a:spcAft>
                <a:spcPts val="0"/>
              </a:spcAft>
              <a:buNone/>
            </a:pPr>
            <a:r>
              <a:rPr lang="en" sz="1100">
                <a:solidFill>
                  <a:schemeClr val="dk1"/>
                </a:solidFill>
              </a:rPr>
              <a:t>SELECT z.zipcode</a:t>
            </a:r>
            <a:endParaRPr sz="1100">
              <a:solidFill>
                <a:schemeClr val="dk1"/>
              </a:solidFill>
            </a:endParaRPr>
          </a:p>
          <a:p>
            <a:pPr marL="1828800" lvl="0" indent="457200" algn="l" rtl="0">
              <a:spcBef>
                <a:spcPts val="0"/>
              </a:spcBef>
              <a:spcAft>
                <a:spcPts val="0"/>
              </a:spcAft>
              <a:buNone/>
            </a:pPr>
            <a:r>
              <a:rPr lang="en" sz="1100">
                <a:solidFill>
                  <a:schemeClr val="dk1"/>
                </a:solidFill>
              </a:rPr>
              <a:t>FROM zipcode z</a:t>
            </a:r>
            <a:endParaRPr sz="1100">
              <a:solidFill>
                <a:schemeClr val="dk1"/>
              </a:solidFill>
            </a:endParaRPr>
          </a:p>
          <a:p>
            <a:pPr marL="2286000" lvl="0" indent="0" algn="l" rtl="0">
              <a:spcBef>
                <a:spcPts val="0"/>
              </a:spcBef>
              <a:spcAft>
                <a:spcPts val="0"/>
              </a:spcAft>
              <a:buNone/>
            </a:pPr>
            <a:r>
              <a:rPr lang="en" sz="1100">
                <a:solidFill>
                  <a:schemeClr val="dk1"/>
                </a:solidFill>
              </a:rPr>
              <a:t>WHERE z.city = 'PALO ALTO')))</a:t>
            </a:r>
            <a:endParaRPr sz="1100">
              <a:solidFill>
                <a:schemeClr val="dk1"/>
              </a:solidFill>
            </a:endParaRPr>
          </a:p>
        </p:txBody>
      </p:sp>
      <p:sp>
        <p:nvSpPr>
          <p:cNvPr id="298" name="Google Shape;298;p46"/>
          <p:cNvSpPr txBox="1">
            <a:spLocks noGrp="1"/>
          </p:cNvSpPr>
          <p:nvPr>
            <p:ph type="body" idx="4294967295"/>
          </p:nvPr>
        </p:nvSpPr>
        <p:spPr>
          <a:xfrm>
            <a:off x="4666775" y="1658525"/>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100" b="1" u="sng">
                <a:solidFill>
                  <a:schemeClr val="dk1"/>
                </a:solidFill>
              </a:rPr>
              <a:t>Result:</a:t>
            </a:r>
            <a:endParaRPr sz="1100" b="1" u="sng">
              <a:solidFill>
                <a:schemeClr val="dk1"/>
              </a:solidFill>
            </a:endParaRPr>
          </a:p>
          <a:p>
            <a:pPr marL="457200" lvl="0" indent="0" algn="l" rtl="0">
              <a:spcBef>
                <a:spcPts val="0"/>
              </a:spcBef>
              <a:spcAft>
                <a:spcPts val="0"/>
              </a:spcAft>
              <a:buNone/>
            </a:pPr>
            <a:r>
              <a:rPr lang="en" sz="1100" b="1">
                <a:solidFill>
                  <a:schemeClr val="dk1"/>
                </a:solidFill>
              </a:rPr>
              <a:t>	Rows fetched: 53</a:t>
            </a:r>
            <a:endParaRPr sz="1100" b="1">
              <a:solidFill>
                <a:schemeClr val="dk1"/>
              </a:solidFill>
            </a:endParaRPr>
          </a:p>
          <a:p>
            <a:pPr marL="457200" lvl="0" indent="0" algn="l" rtl="0">
              <a:spcBef>
                <a:spcPts val="0"/>
              </a:spcBef>
              <a:spcAft>
                <a:spcPts val="0"/>
              </a:spcAft>
              <a:buNone/>
            </a:pPr>
            <a:r>
              <a:rPr lang="en" sz="1100" b="1">
                <a:solidFill>
                  <a:schemeClr val="dk1"/>
                </a:solidFill>
              </a:rPr>
              <a:t>	Oracle : 0.10 seconds</a:t>
            </a:r>
            <a:endParaRPr sz="1100" b="1">
              <a:solidFill>
                <a:schemeClr val="dk1"/>
              </a:solidFill>
            </a:endParaRPr>
          </a:p>
          <a:p>
            <a:pPr marL="457200" lvl="0" indent="0" algn="l" rtl="0">
              <a:spcBef>
                <a:spcPts val="0"/>
              </a:spcBef>
              <a:spcAft>
                <a:spcPts val="0"/>
              </a:spcAft>
              <a:buNone/>
            </a:pPr>
            <a:r>
              <a:rPr lang="en" sz="1100" b="1">
                <a:solidFill>
                  <a:schemeClr val="dk1"/>
                </a:solidFill>
              </a:rPr>
              <a:t>	Hive : 44.28 seconds</a:t>
            </a:r>
            <a:endParaRPr sz="1100" b="1" u="sng">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47"/>
          <p:cNvPicPr preferRelativeResize="0"/>
          <p:nvPr/>
        </p:nvPicPr>
        <p:blipFill>
          <a:blip r:embed="rId3">
            <a:alphaModFix/>
          </a:blip>
          <a:stretch>
            <a:fillRect/>
          </a:stretch>
        </p:blipFill>
        <p:spPr>
          <a:xfrm>
            <a:off x="152400" y="810450"/>
            <a:ext cx="3492325" cy="3916176"/>
          </a:xfrm>
          <a:prstGeom prst="rect">
            <a:avLst/>
          </a:prstGeom>
          <a:noFill/>
          <a:ln>
            <a:noFill/>
          </a:ln>
        </p:spPr>
      </p:pic>
      <p:sp>
        <p:nvSpPr>
          <p:cNvPr id="304" name="Google Shape;304;p47"/>
          <p:cNvSpPr txBox="1">
            <a:spLocks noGrp="1"/>
          </p:cNvSpPr>
          <p:nvPr>
            <p:ph type="title"/>
          </p:nvPr>
        </p:nvSpPr>
        <p:spPr>
          <a:xfrm>
            <a:off x="311700" y="165300"/>
            <a:ext cx="8520600" cy="52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and Hive query results</a:t>
            </a:r>
            <a:endParaRPr/>
          </a:p>
        </p:txBody>
      </p:sp>
      <p:pic>
        <p:nvPicPr>
          <p:cNvPr id="305" name="Google Shape;305;p47"/>
          <p:cNvPicPr preferRelativeResize="0"/>
          <p:nvPr/>
        </p:nvPicPr>
        <p:blipFill rotWithShape="1">
          <a:blip r:embed="rId4">
            <a:alphaModFix/>
          </a:blip>
          <a:srcRect t="91603"/>
          <a:stretch/>
        </p:blipFill>
        <p:spPr>
          <a:xfrm>
            <a:off x="152400" y="4582000"/>
            <a:ext cx="1864475" cy="433725"/>
          </a:xfrm>
          <a:prstGeom prst="rect">
            <a:avLst/>
          </a:prstGeom>
          <a:noFill/>
          <a:ln>
            <a:noFill/>
          </a:ln>
        </p:spPr>
      </p:pic>
      <p:pic>
        <p:nvPicPr>
          <p:cNvPr id="306" name="Google Shape;306;p47"/>
          <p:cNvPicPr preferRelativeResize="0"/>
          <p:nvPr/>
        </p:nvPicPr>
        <p:blipFill>
          <a:blip r:embed="rId5">
            <a:alphaModFix/>
          </a:blip>
          <a:stretch>
            <a:fillRect/>
          </a:stretch>
        </p:blipFill>
        <p:spPr>
          <a:xfrm>
            <a:off x="4510175" y="4393250"/>
            <a:ext cx="2709342" cy="527400"/>
          </a:xfrm>
          <a:prstGeom prst="rect">
            <a:avLst/>
          </a:prstGeom>
          <a:noFill/>
          <a:ln>
            <a:noFill/>
          </a:ln>
        </p:spPr>
      </p:pic>
      <p:pic>
        <p:nvPicPr>
          <p:cNvPr id="307" name="Google Shape;307;p47"/>
          <p:cNvPicPr preferRelativeResize="0"/>
          <p:nvPr/>
        </p:nvPicPr>
        <p:blipFill>
          <a:blip r:embed="rId6">
            <a:alphaModFix/>
          </a:blip>
          <a:stretch>
            <a:fillRect/>
          </a:stretch>
        </p:blipFill>
        <p:spPr>
          <a:xfrm>
            <a:off x="4510175" y="845100"/>
            <a:ext cx="2276837" cy="34908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8"/>
          <p:cNvSpPr txBox="1"/>
          <p:nvPr/>
        </p:nvSpPr>
        <p:spPr>
          <a:xfrm>
            <a:off x="0" y="0"/>
            <a:ext cx="9056100" cy="82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Oracle Explain Plan for Query 8</a:t>
            </a:r>
            <a:endParaRPr sz="2800">
              <a:solidFill>
                <a:schemeClr val="dk1"/>
              </a:solidFill>
            </a:endParaRPr>
          </a:p>
        </p:txBody>
      </p:sp>
      <p:pic>
        <p:nvPicPr>
          <p:cNvPr id="313" name="Google Shape;313;p48"/>
          <p:cNvPicPr preferRelativeResize="0"/>
          <p:nvPr/>
        </p:nvPicPr>
        <p:blipFill>
          <a:blip r:embed="rId3">
            <a:alphaModFix/>
          </a:blip>
          <a:stretch>
            <a:fillRect/>
          </a:stretch>
        </p:blipFill>
        <p:spPr>
          <a:xfrm>
            <a:off x="1600200" y="654550"/>
            <a:ext cx="5943600" cy="4371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p49"/>
          <p:cNvPicPr preferRelativeResize="0"/>
          <p:nvPr/>
        </p:nvPicPr>
        <p:blipFill>
          <a:blip r:embed="rId3">
            <a:alphaModFix/>
          </a:blip>
          <a:stretch>
            <a:fillRect/>
          </a:stretch>
        </p:blipFill>
        <p:spPr>
          <a:xfrm>
            <a:off x="4422075" y="1205125"/>
            <a:ext cx="4721923" cy="3266917"/>
          </a:xfrm>
          <a:prstGeom prst="rect">
            <a:avLst/>
          </a:prstGeom>
          <a:noFill/>
          <a:ln>
            <a:noFill/>
          </a:ln>
        </p:spPr>
      </p:pic>
      <p:sp>
        <p:nvSpPr>
          <p:cNvPr id="319" name="Google Shape;319;p49"/>
          <p:cNvSpPr txBox="1"/>
          <p:nvPr/>
        </p:nvSpPr>
        <p:spPr>
          <a:xfrm>
            <a:off x="676275" y="19027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pic>
        <p:nvPicPr>
          <p:cNvPr id="320" name="Google Shape;320;p49"/>
          <p:cNvPicPr preferRelativeResize="0"/>
          <p:nvPr/>
        </p:nvPicPr>
        <p:blipFill>
          <a:blip r:embed="rId4">
            <a:alphaModFix/>
          </a:blip>
          <a:stretch>
            <a:fillRect/>
          </a:stretch>
        </p:blipFill>
        <p:spPr>
          <a:xfrm>
            <a:off x="70975" y="1205125"/>
            <a:ext cx="4721928" cy="3338127"/>
          </a:xfrm>
          <a:prstGeom prst="rect">
            <a:avLst/>
          </a:prstGeom>
          <a:noFill/>
          <a:ln>
            <a:noFill/>
          </a:ln>
        </p:spPr>
      </p:pic>
      <p:sp>
        <p:nvSpPr>
          <p:cNvPr id="321" name="Google Shape;321;p49"/>
          <p:cNvSpPr txBox="1"/>
          <p:nvPr/>
        </p:nvSpPr>
        <p:spPr>
          <a:xfrm>
            <a:off x="5011688" y="153075"/>
            <a:ext cx="3542700" cy="4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Conclusion: Oracle is faster than Hive</a:t>
            </a:r>
            <a:endParaRPr>
              <a:solidFill>
                <a:srgbClr val="000000"/>
              </a:solidFill>
            </a:endParaRPr>
          </a:p>
        </p:txBody>
      </p:sp>
      <p:sp>
        <p:nvSpPr>
          <p:cNvPr id="327" name="Google Shape;32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Oracle uses index</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Data is small enough for Oracle to run efficiently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Hive follows schema on read, better suited for large analytic processing</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Hive has to do shuffling of the data</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Hive has lots of overhead</a:t>
            </a:r>
            <a:endParaRPr>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1"/>
          <p:cNvSpPr txBox="1">
            <a:spLocks noGrp="1"/>
          </p:cNvSpPr>
          <p:nvPr>
            <p:ph type="title"/>
          </p:nvPr>
        </p:nvSpPr>
        <p:spPr>
          <a:xfrm>
            <a:off x="311700" y="2283725"/>
            <a:ext cx="85206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t="16086"/>
          <a:stretch/>
        </p:blipFill>
        <p:spPr>
          <a:xfrm>
            <a:off x="317900" y="91000"/>
            <a:ext cx="5689651" cy="3381475"/>
          </a:xfrm>
          <a:prstGeom prst="rect">
            <a:avLst/>
          </a:prstGeom>
          <a:noFill/>
          <a:ln>
            <a:noFill/>
          </a:ln>
        </p:spPr>
      </p:pic>
      <p:pic>
        <p:nvPicPr>
          <p:cNvPr id="77" name="Google Shape;77;p16"/>
          <p:cNvPicPr preferRelativeResize="0"/>
          <p:nvPr/>
        </p:nvPicPr>
        <p:blipFill rotWithShape="1">
          <a:blip r:embed="rId4">
            <a:alphaModFix/>
          </a:blip>
          <a:srcRect t="59457" r="80522" b="12524"/>
          <a:stretch/>
        </p:blipFill>
        <p:spPr>
          <a:xfrm>
            <a:off x="6687850" y="1496450"/>
            <a:ext cx="1002250" cy="525075"/>
          </a:xfrm>
          <a:prstGeom prst="rect">
            <a:avLst/>
          </a:prstGeom>
          <a:noFill/>
          <a:ln>
            <a:noFill/>
          </a:ln>
        </p:spPr>
      </p:pic>
      <p:pic>
        <p:nvPicPr>
          <p:cNvPr id="78" name="Google Shape;78;p16"/>
          <p:cNvPicPr preferRelativeResize="0"/>
          <p:nvPr/>
        </p:nvPicPr>
        <p:blipFill rotWithShape="1">
          <a:blip r:embed="rId5">
            <a:alphaModFix/>
          </a:blip>
          <a:srcRect t="39235"/>
          <a:stretch/>
        </p:blipFill>
        <p:spPr>
          <a:xfrm>
            <a:off x="271025" y="3630700"/>
            <a:ext cx="5736526" cy="1459825"/>
          </a:xfrm>
          <a:prstGeom prst="rect">
            <a:avLst/>
          </a:prstGeom>
          <a:noFill/>
          <a:ln>
            <a:noFill/>
          </a:ln>
        </p:spPr>
      </p:pic>
      <p:pic>
        <p:nvPicPr>
          <p:cNvPr id="79" name="Google Shape;79;p16"/>
          <p:cNvPicPr preferRelativeResize="0"/>
          <p:nvPr/>
        </p:nvPicPr>
        <p:blipFill rotWithShape="1">
          <a:blip r:embed="rId6">
            <a:alphaModFix/>
          </a:blip>
          <a:srcRect l="1958" t="59473" r="80319" b="11727"/>
          <a:stretch/>
        </p:blipFill>
        <p:spPr>
          <a:xfrm>
            <a:off x="6907600" y="4075325"/>
            <a:ext cx="869350" cy="5705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2"/>
          <p:cNvSpPr txBox="1">
            <a:spLocks noGrp="1"/>
          </p:cNvSpPr>
          <p:nvPr>
            <p:ph type="title"/>
          </p:nvPr>
        </p:nvSpPr>
        <p:spPr>
          <a:xfrm>
            <a:off x="311700" y="2239775"/>
            <a:ext cx="85206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Data Cleaning</a:t>
            </a:r>
            <a:endParaRPr/>
          </a:p>
          <a:p>
            <a:pPr marL="0" lvl="0" indent="0" algn="l" rtl="0">
              <a:spcBef>
                <a:spcPts val="0"/>
              </a:spcBef>
              <a:spcAft>
                <a:spcPts val="0"/>
              </a:spcAft>
              <a:buNone/>
            </a:pPr>
            <a:endParaRPr/>
          </a:p>
        </p:txBody>
      </p:sp>
      <p:sp>
        <p:nvSpPr>
          <p:cNvPr id="85" name="Google Shape;85;p17"/>
          <p:cNvSpPr txBox="1">
            <a:spLocks noGrp="1"/>
          </p:cNvSpPr>
          <p:nvPr>
            <p:ph type="body" idx="1"/>
          </p:nvPr>
        </p:nvSpPr>
        <p:spPr>
          <a:xfrm>
            <a:off x="311700" y="112532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Removing unnecessary columns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Removing duplicate rows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Removing rows that don’t match foreign keys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Removing commas in string values</a:t>
            </a:r>
            <a:endParaRPr>
              <a:solidFill>
                <a:srgbClr val="000000"/>
              </a:solidFill>
            </a:endParaRPr>
          </a:p>
          <a:p>
            <a:pPr marL="457200" lvl="0" indent="0" algn="l" rtl="0">
              <a:spcBef>
                <a:spcPts val="1600"/>
              </a:spcBef>
              <a:spcAft>
                <a:spcPts val="1600"/>
              </a:spcAft>
              <a:buNone/>
            </a:pP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idx="4294967295"/>
          </p:nvPr>
        </p:nvSpPr>
        <p:spPr>
          <a:xfrm>
            <a:off x="311700" y="178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Query 1 </a:t>
            </a:r>
            <a:endParaRPr/>
          </a:p>
          <a:p>
            <a:pPr marL="0" lvl="0" indent="0" algn="ctr" rtl="0">
              <a:lnSpc>
                <a:spcPct val="115000"/>
              </a:lnSpc>
              <a:spcBef>
                <a:spcPts val="0"/>
              </a:spcBef>
              <a:spcAft>
                <a:spcPts val="0"/>
              </a:spcAft>
              <a:buNone/>
            </a:pPr>
            <a:endParaRPr sz="1200" b="1" i="1"/>
          </a:p>
          <a:p>
            <a:pPr marL="0" lvl="0" indent="0" algn="ctr" rtl="0">
              <a:lnSpc>
                <a:spcPct val="115000"/>
              </a:lnSpc>
              <a:spcBef>
                <a:spcPts val="0"/>
              </a:spcBef>
              <a:spcAft>
                <a:spcPts val="0"/>
              </a:spcAft>
              <a:buNone/>
            </a:pPr>
            <a:endParaRPr sz="1400" b="1" i="1"/>
          </a:p>
          <a:p>
            <a:pPr marL="0" lvl="0" indent="0" algn="ctr" rtl="0">
              <a:lnSpc>
                <a:spcPct val="115000"/>
              </a:lnSpc>
              <a:spcBef>
                <a:spcPts val="0"/>
              </a:spcBef>
              <a:spcAft>
                <a:spcPts val="0"/>
              </a:spcAft>
              <a:buNone/>
            </a:pPr>
            <a:r>
              <a:rPr lang="en" sz="1400" b="1" i="1"/>
              <a:t>Select all the movies under Comedy and Crime genre</a:t>
            </a:r>
            <a:endParaRPr sz="1800" b="1" i="1"/>
          </a:p>
          <a:p>
            <a:pPr marL="0" lvl="0" indent="0" algn="ctr" rtl="0">
              <a:lnSpc>
                <a:spcPct val="115000"/>
              </a:lnSpc>
              <a:spcBef>
                <a:spcPts val="0"/>
              </a:spcBef>
              <a:spcAft>
                <a:spcPts val="0"/>
              </a:spcAft>
              <a:buNone/>
            </a:pPr>
            <a:endParaRPr sz="1400" b="1" i="1"/>
          </a:p>
        </p:txBody>
      </p:sp>
      <p:sp>
        <p:nvSpPr>
          <p:cNvPr id="91" name="Google Shape;91;p18"/>
          <p:cNvSpPr txBox="1">
            <a:spLocks noGrp="1"/>
          </p:cNvSpPr>
          <p:nvPr>
            <p:ph type="body" idx="4294967295"/>
          </p:nvPr>
        </p:nvSpPr>
        <p:spPr>
          <a:xfrm>
            <a:off x="311700" y="1727100"/>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 sz="1400">
                <a:solidFill>
                  <a:schemeClr val="dk1"/>
                </a:solidFill>
              </a:rPr>
              <a:t>SELECT title, release_date </a:t>
            </a:r>
            <a:endParaRPr sz="1400">
              <a:solidFill>
                <a:schemeClr val="dk1"/>
              </a:solidFill>
            </a:endParaRPr>
          </a:p>
          <a:p>
            <a:pPr marL="457200" lvl="0" indent="0" algn="l" rtl="0">
              <a:spcBef>
                <a:spcPts val="0"/>
              </a:spcBef>
              <a:spcAft>
                <a:spcPts val="0"/>
              </a:spcAft>
              <a:buClr>
                <a:schemeClr val="dk1"/>
              </a:buClr>
              <a:buSzPts val="1100"/>
              <a:buFont typeface="Arial"/>
              <a:buNone/>
            </a:pPr>
            <a:r>
              <a:rPr lang="en" sz="1400">
                <a:solidFill>
                  <a:schemeClr val="dk1"/>
                </a:solidFill>
              </a:rPr>
              <a:t>FROM movie</a:t>
            </a:r>
            <a:endParaRPr sz="1400">
              <a:solidFill>
                <a:schemeClr val="dk1"/>
              </a:solidFill>
            </a:endParaRPr>
          </a:p>
          <a:p>
            <a:pPr marL="457200" lvl="0" indent="0" algn="l" rtl="0">
              <a:spcBef>
                <a:spcPts val="0"/>
              </a:spcBef>
              <a:spcAft>
                <a:spcPts val="0"/>
              </a:spcAft>
              <a:buClr>
                <a:schemeClr val="dk1"/>
              </a:buClr>
              <a:buSzPts val="1100"/>
              <a:buFont typeface="Arial"/>
              <a:buNone/>
            </a:pPr>
            <a:r>
              <a:rPr lang="en" sz="1400">
                <a:solidFill>
                  <a:schemeClr val="dk1"/>
                </a:solidFill>
              </a:rPr>
              <a:t>WHERE Comedy = 1 AND Crime = 1</a:t>
            </a:r>
            <a:endParaRPr sz="1400">
              <a:solidFill>
                <a:schemeClr val="dk1"/>
              </a:solidFill>
            </a:endParaRPr>
          </a:p>
          <a:p>
            <a:pPr marL="457200" lvl="0" indent="0" algn="l" rtl="0">
              <a:spcBef>
                <a:spcPts val="0"/>
              </a:spcBef>
              <a:spcAft>
                <a:spcPts val="0"/>
              </a:spcAft>
              <a:buNone/>
            </a:pPr>
            <a:endParaRPr sz="1400">
              <a:solidFill>
                <a:schemeClr val="dk1"/>
              </a:solidFill>
            </a:endParaRPr>
          </a:p>
        </p:txBody>
      </p:sp>
      <p:sp>
        <p:nvSpPr>
          <p:cNvPr id="92" name="Google Shape;92;p18"/>
          <p:cNvSpPr txBox="1">
            <a:spLocks noGrp="1"/>
          </p:cNvSpPr>
          <p:nvPr>
            <p:ph type="body" idx="4294967295"/>
          </p:nvPr>
        </p:nvSpPr>
        <p:spPr>
          <a:xfrm>
            <a:off x="4666775" y="1658525"/>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400" b="1" u="sng">
                <a:solidFill>
                  <a:schemeClr val="dk1"/>
                </a:solidFill>
              </a:rPr>
              <a:t>Results:</a:t>
            </a:r>
            <a:endParaRPr sz="1400" b="1" u="sng">
              <a:solidFill>
                <a:schemeClr val="dk1"/>
              </a:solidFill>
            </a:endParaRPr>
          </a:p>
          <a:p>
            <a:pPr marL="457200" lvl="0" indent="0" algn="l" rtl="0">
              <a:spcBef>
                <a:spcPts val="0"/>
              </a:spcBef>
              <a:spcAft>
                <a:spcPts val="0"/>
              </a:spcAft>
              <a:buNone/>
            </a:pPr>
            <a:r>
              <a:rPr lang="en" sz="1400" b="1">
                <a:solidFill>
                  <a:schemeClr val="dk1"/>
                </a:solidFill>
              </a:rPr>
              <a:t>	Rows fetched : 16</a:t>
            </a:r>
            <a:endParaRPr sz="1400" b="1">
              <a:solidFill>
                <a:schemeClr val="dk1"/>
              </a:solidFill>
            </a:endParaRPr>
          </a:p>
          <a:p>
            <a:pPr marL="457200" lvl="0" indent="0" algn="l" rtl="0">
              <a:spcBef>
                <a:spcPts val="0"/>
              </a:spcBef>
              <a:spcAft>
                <a:spcPts val="0"/>
              </a:spcAft>
              <a:buNone/>
            </a:pPr>
            <a:r>
              <a:rPr lang="en" sz="1400" b="1">
                <a:solidFill>
                  <a:schemeClr val="dk1"/>
                </a:solidFill>
              </a:rPr>
              <a:t>	Oracle : 0.00 seconds</a:t>
            </a:r>
            <a:endParaRPr sz="1400" b="1">
              <a:solidFill>
                <a:schemeClr val="dk1"/>
              </a:solidFill>
            </a:endParaRPr>
          </a:p>
          <a:p>
            <a:pPr marL="457200" lvl="0" indent="0" algn="l" rtl="0">
              <a:spcBef>
                <a:spcPts val="0"/>
              </a:spcBef>
              <a:spcAft>
                <a:spcPts val="0"/>
              </a:spcAft>
              <a:buNone/>
            </a:pPr>
            <a:r>
              <a:rPr lang="en" sz="1400" b="1">
                <a:solidFill>
                  <a:schemeClr val="dk1"/>
                </a:solidFill>
              </a:rPr>
              <a:t>	Hive: 11.368 seconds</a:t>
            </a:r>
            <a:endParaRPr sz="1400" b="1">
              <a:solidFill>
                <a:schemeClr val="dk1"/>
              </a:solidFill>
            </a:endParaRPr>
          </a:p>
          <a:p>
            <a:pPr marL="0" lvl="0" indent="0" algn="l" rtl="0">
              <a:spcBef>
                <a:spcPts val="0"/>
              </a:spcBef>
              <a:spcAft>
                <a:spcPts val="0"/>
              </a:spcAft>
              <a:buNone/>
            </a:pPr>
            <a:endParaRPr sz="1100" b="1" u="sng">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and Hive query results</a:t>
            </a:r>
            <a:endParaRPr/>
          </a:p>
        </p:txBody>
      </p:sp>
      <p:pic>
        <p:nvPicPr>
          <p:cNvPr id="98" name="Google Shape;98;p19"/>
          <p:cNvPicPr preferRelativeResize="0"/>
          <p:nvPr/>
        </p:nvPicPr>
        <p:blipFill>
          <a:blip r:embed="rId3">
            <a:alphaModFix/>
          </a:blip>
          <a:stretch>
            <a:fillRect/>
          </a:stretch>
        </p:blipFill>
        <p:spPr>
          <a:xfrm>
            <a:off x="549575" y="1142975"/>
            <a:ext cx="3880826" cy="2251175"/>
          </a:xfrm>
          <a:prstGeom prst="rect">
            <a:avLst/>
          </a:prstGeom>
          <a:noFill/>
          <a:ln>
            <a:noFill/>
          </a:ln>
        </p:spPr>
      </p:pic>
      <p:pic>
        <p:nvPicPr>
          <p:cNvPr id="99" name="Google Shape;99;p19"/>
          <p:cNvPicPr preferRelativeResize="0"/>
          <p:nvPr/>
        </p:nvPicPr>
        <p:blipFill>
          <a:blip r:embed="rId4">
            <a:alphaModFix/>
          </a:blip>
          <a:stretch>
            <a:fillRect/>
          </a:stretch>
        </p:blipFill>
        <p:spPr>
          <a:xfrm>
            <a:off x="549575" y="3417450"/>
            <a:ext cx="3937575" cy="468662"/>
          </a:xfrm>
          <a:prstGeom prst="rect">
            <a:avLst/>
          </a:prstGeom>
          <a:noFill/>
          <a:ln>
            <a:noFill/>
          </a:ln>
        </p:spPr>
      </p:pic>
      <p:pic>
        <p:nvPicPr>
          <p:cNvPr id="100" name="Google Shape;100;p19"/>
          <p:cNvPicPr preferRelativeResize="0"/>
          <p:nvPr/>
        </p:nvPicPr>
        <p:blipFill>
          <a:blip r:embed="rId5">
            <a:alphaModFix/>
          </a:blip>
          <a:stretch>
            <a:fillRect/>
          </a:stretch>
        </p:blipFill>
        <p:spPr>
          <a:xfrm>
            <a:off x="4845725" y="1142975"/>
            <a:ext cx="3363199" cy="3762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Oracle Explain Plan for Query 1</a:t>
            </a:r>
            <a:endParaRPr/>
          </a:p>
        </p:txBody>
      </p:sp>
      <p:pic>
        <p:nvPicPr>
          <p:cNvPr id="106" name="Google Shape;106;p20"/>
          <p:cNvPicPr preferRelativeResize="0"/>
          <p:nvPr/>
        </p:nvPicPr>
        <p:blipFill>
          <a:blip r:embed="rId3">
            <a:alphaModFix/>
          </a:blip>
          <a:stretch>
            <a:fillRect/>
          </a:stretch>
        </p:blipFill>
        <p:spPr>
          <a:xfrm>
            <a:off x="340413" y="1164349"/>
            <a:ext cx="8463174" cy="294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298000" y="866950"/>
            <a:ext cx="3614650" cy="4314149"/>
          </a:xfrm>
          <a:prstGeom prst="rect">
            <a:avLst/>
          </a:prstGeom>
          <a:noFill/>
          <a:ln>
            <a:noFill/>
          </a:ln>
        </p:spPr>
      </p:pic>
      <p:pic>
        <p:nvPicPr>
          <p:cNvPr id="112" name="Google Shape;112;p21"/>
          <p:cNvPicPr preferRelativeResize="0"/>
          <p:nvPr/>
        </p:nvPicPr>
        <p:blipFill>
          <a:blip r:embed="rId4">
            <a:alphaModFix/>
          </a:blip>
          <a:stretch>
            <a:fillRect/>
          </a:stretch>
        </p:blipFill>
        <p:spPr>
          <a:xfrm>
            <a:off x="4868550" y="646675"/>
            <a:ext cx="3899576" cy="4428650"/>
          </a:xfrm>
          <a:prstGeom prst="rect">
            <a:avLst/>
          </a:prstGeom>
          <a:noFill/>
          <a:ln>
            <a:noFill/>
          </a:ln>
        </p:spPr>
      </p:pic>
      <p:sp>
        <p:nvSpPr>
          <p:cNvPr id="113" name="Google Shape;113;p21"/>
          <p:cNvSpPr txBox="1"/>
          <p:nvPr/>
        </p:nvSpPr>
        <p:spPr>
          <a:xfrm>
            <a:off x="432100" y="151925"/>
            <a:ext cx="37458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Our Explain Plan</a:t>
            </a:r>
            <a:endParaRPr sz="2400" b="1"/>
          </a:p>
        </p:txBody>
      </p:sp>
      <p:sp>
        <p:nvSpPr>
          <p:cNvPr id="114" name="Google Shape;114;p21"/>
          <p:cNvSpPr txBox="1"/>
          <p:nvPr/>
        </p:nvSpPr>
        <p:spPr>
          <a:xfrm>
            <a:off x="5293300" y="151925"/>
            <a:ext cx="73392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0000FF"/>
                </a:solidFill>
              </a:rPr>
              <a:t>Oracle’s Explain Plan</a:t>
            </a:r>
            <a:endParaRPr sz="2400" b="1">
              <a:solidFill>
                <a:srgbClr val="0000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1006</Words>
  <Application>Microsoft Macintosh PowerPoint</Application>
  <PresentationFormat>On-screen Show (16:9)</PresentationFormat>
  <Paragraphs>195</Paragraphs>
  <Slides>40</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Georgia</vt:lpstr>
      <vt:lpstr>Simple Light</vt:lpstr>
      <vt:lpstr> PROJECT MovieLens-Hive-Vs-SQL</vt:lpstr>
      <vt:lpstr>Dataset</vt:lpstr>
      <vt:lpstr>PowerPoint Presentation</vt:lpstr>
      <vt:lpstr>PowerPoint Presentation</vt:lpstr>
      <vt:lpstr>Data Cleaning </vt:lpstr>
      <vt:lpstr>Query 1    Select all the movies under Comedy and Crime genre </vt:lpstr>
      <vt:lpstr>Oracle and Hive query results</vt:lpstr>
      <vt:lpstr>Oracle Explain Plan for Query 1</vt:lpstr>
      <vt:lpstr>PowerPoint Presentation</vt:lpstr>
      <vt:lpstr>Query 2   Most popular movies among women</vt:lpstr>
      <vt:lpstr>Oracle and Hive query results</vt:lpstr>
      <vt:lpstr>Oracle Explain Plan for Query 2 </vt:lpstr>
      <vt:lpstr>PowerPoint Presentation</vt:lpstr>
      <vt:lpstr>Query 3  Average movie rating for each gender </vt:lpstr>
      <vt:lpstr>Oracle and Hive query results</vt:lpstr>
      <vt:lpstr>Oracle Explain Plan for Query 3</vt:lpstr>
      <vt:lpstr>PowerPoint Presentation</vt:lpstr>
      <vt:lpstr>Query 4    Average rating of movies </vt:lpstr>
      <vt:lpstr>Oracle and Hive query results</vt:lpstr>
      <vt:lpstr>Oracle Explain Plan for Query 4</vt:lpstr>
      <vt:lpstr>PowerPoint Presentation</vt:lpstr>
      <vt:lpstr>Query 5  Full information about our users     </vt:lpstr>
      <vt:lpstr>Oracle and Hive query result</vt:lpstr>
      <vt:lpstr>Oracle Explain plan for query 5</vt:lpstr>
      <vt:lpstr>PowerPoint Presentation</vt:lpstr>
      <vt:lpstr>Query 6  Average rating by occupation   </vt:lpstr>
      <vt:lpstr>Oracle and Hive query results</vt:lpstr>
      <vt:lpstr>Oracle Explain plan for Query 6</vt:lpstr>
      <vt:lpstr>PowerPoint Presentation</vt:lpstr>
      <vt:lpstr>Query 7  Number of ratings for movies released since Nicholas was born    </vt:lpstr>
      <vt:lpstr>Oracle and Hive query results</vt:lpstr>
      <vt:lpstr>Oracle Explain plan</vt:lpstr>
      <vt:lpstr>PowerPoint Presentation</vt:lpstr>
      <vt:lpstr>Query 8  Select movies watched from users who live in Palo Alto and are not an engineer</vt:lpstr>
      <vt:lpstr>Oracle and Hive query results</vt:lpstr>
      <vt:lpstr>PowerPoint Presentation</vt:lpstr>
      <vt:lpstr>PowerPoint Presentation</vt:lpstr>
      <vt:lpstr>Conclusion: Oracle is faster than Hive</vt:lpstr>
      <vt:lpstr>Q&amp;A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MovieLens-Hive-Vs-SQL</dc:title>
  <cp:lastModifiedBy>Salunke, Pradeep</cp:lastModifiedBy>
  <cp:revision>1</cp:revision>
  <dcterms:modified xsi:type="dcterms:W3CDTF">2020-03-05T21:00:50Z</dcterms:modified>
</cp:coreProperties>
</file>